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173EC0C-E47F-4E9F-9A52-02FD51AB6D75}">
  <a:tblStyle styleId="{7173EC0C-E47F-4E9F-9A52-02FD51AB6D7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AE660A8-71D5-4DEA-A6F7-A9A018BAAA9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749300" y="390525"/>
            <a:ext cx="5359400" cy="401954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304800" lvl="1" marL="914400" marR="0" rtl="0" algn="l">
              <a:spcBef>
                <a:spcPts val="360"/>
              </a:spcBef>
              <a:spcAft>
                <a:spcPts val="0"/>
              </a:spcAft>
              <a:buClr>
                <a:schemeClr val="accent1"/>
              </a:buClr>
              <a:buSzPts val="1200"/>
              <a:buFont typeface="Noto Sans"/>
              <a:buChar char="•"/>
              <a:defRPr b="0" i="0" sz="1200" u="none" cap="none" strike="noStrike">
                <a:solidFill>
                  <a:schemeClr val="dk1"/>
                </a:solidFill>
                <a:latin typeface="Arial"/>
                <a:ea typeface="Arial"/>
                <a:cs typeface="Arial"/>
                <a:sym typeface="Arial"/>
              </a:defRPr>
            </a:lvl2pPr>
            <a:lvl3pPr indent="-279400" lvl="2" marL="1371600" marR="0" rtl="0" algn="l">
              <a:spcBef>
                <a:spcPts val="300"/>
              </a:spcBef>
              <a:spcAft>
                <a:spcPts val="0"/>
              </a:spcAft>
              <a:buClr>
                <a:schemeClr val="accent2"/>
              </a:buClr>
              <a:buSzPts val="800"/>
              <a:buFont typeface="Noto Sans"/>
              <a:buChar char="−"/>
              <a:defRPr b="0" i="0" sz="1000" u="none" cap="none" strike="noStrike">
                <a:solidFill>
                  <a:schemeClr val="dk1"/>
                </a:solidFill>
                <a:latin typeface="Arial"/>
                <a:ea typeface="Arial"/>
                <a:cs typeface="Arial"/>
                <a:sym typeface="Arial"/>
              </a:defRPr>
            </a:lvl3pPr>
            <a:lvl4pPr indent="-292100" lvl="3" marL="1828800" marR="0" rtl="0" algn="l">
              <a:spcBef>
                <a:spcPts val="300"/>
              </a:spcBef>
              <a:spcAft>
                <a:spcPts val="0"/>
              </a:spcAft>
              <a:buClr>
                <a:schemeClr val="accent2"/>
              </a:buClr>
              <a:buSzPts val="1000"/>
              <a:buFont typeface="Arial"/>
              <a:buChar char="–"/>
              <a:defRPr b="0" i="0" sz="10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12" type="sldNum"/>
          </p:nvPr>
        </p:nvSpPr>
        <p:spPr>
          <a:xfrm>
            <a:off x="2957513" y="8915400"/>
            <a:ext cx="942975" cy="204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750887" y="4705350"/>
            <a:ext cx="5356225" cy="39401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lt1"/>
              </a:solidFill>
              <a:latin typeface="Arial"/>
              <a:ea typeface="Arial"/>
              <a:cs typeface="Arial"/>
              <a:sym typeface="Arial"/>
            </a:endParaRPr>
          </a:p>
        </p:txBody>
      </p:sp>
      <p:sp>
        <p:nvSpPr>
          <p:cNvPr id="113" name="Google Shape;113;p4:notes"/>
          <p:cNvSpPr txBox="1"/>
          <p:nvPr>
            <p:ph idx="12" type="sldNum"/>
          </p:nvPr>
        </p:nvSpPr>
        <p:spPr>
          <a:xfrm>
            <a:off x="2957513" y="8915400"/>
            <a:ext cx="942975" cy="204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1a0b14392_2_95: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74" name="Google Shape;174;g21a0b14392_2_95: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1a0b14392_2_6: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81" name="Google Shape;181;g21a0b14392_2_6: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1a0b14392_2_102: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88" name="Google Shape;188;g21a0b14392_2_102: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93" name="Google Shape;193;p14: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1a0806c37_0_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a0806c37_0_0: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1" name="Google Shape;201;g21a0806c37_0_0: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21a0806c37_0_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a0806c37_0_7: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8" name="Google Shape;208;g21a0806c37_0_7: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21a0b14392_2_108: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a0b14392_2_108: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15" name="Google Shape;215;g21a0b14392_2_108: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1a0b14392_2_115: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1a0b14392_2_115: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2" name="Google Shape;222;g21a0b14392_2_115: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21a0b14392_2_12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a0b14392_2_12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9" name="Google Shape;229;g21a0b14392_2_12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1a0806c37_0_105: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a0806c37_0_105: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6" name="Google Shape;236;g21a0806c37_0_105: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24" name="Google Shape;124;p8: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1a0806c37_0_111: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a0806c37_0_111: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2" name="Google Shape;242;g21a0806c37_0_111: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21a0b14392_2_136: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a0b14392_2_136: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8" name="Google Shape;248;g21a0b14392_2_136: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21a0b14392_2_141: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a0b14392_2_141: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5" name="Google Shape;255;g21a0b14392_2_141: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1a0806c37_0_2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a0806c37_0_20: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2" name="Google Shape;262;g21a0806c37_0_20: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21a0b14392_2_15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1a0b14392_2_15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9" name="Google Shape;269;g21a0b14392_2_15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21a0806c37_0_119: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1a0806c37_0_119: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5" name="Google Shape;275;g21a0806c37_0_119: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1a0806c37_1_3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1a0806c37_1_3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81" name="Google Shape;281;g21a0806c37_1_3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1a0806c37_0_14: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a0806c37_0_14: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88" name="Google Shape;288;g21a0806c37_0_14: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1a0806c37_0_3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a0806c37_0_37: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94" name="Google Shape;294;g21a0806c37_0_37: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1a0806c37_0_4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a0806c37_0_4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0" name="Google Shape;300;g21a0806c37_0_4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30" name="Google Shape;130;p10: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21a0806c37_0_7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a0806c37_0_7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7" name="Google Shape;307;g21a0806c37_0_7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1a0806c37_0_8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a0806c37_0_83: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14" name="Google Shape;314;g21a0806c37_0_83: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21a0827c43_0_15: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1a0827c43_0_15: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22" name="Google Shape;322;g21a0827c43_0_15: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21a0827c43_0_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a0827c43_0_0: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29" name="Google Shape;329;g21a0827c43_0_0: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21a0b14392_2_159: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a0b14392_2_159: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36" name="Google Shape;336;g21a0b14392_2_159: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21a0b14392_2_16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a0b14392_2_167: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3" name="Google Shape;343;g21a0b14392_2_167: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6: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49" name="Google Shape;349;p16: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21a0806c37_1_8: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a0806c37_1_8: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57" name="Google Shape;357;g21a0806c37_1_8: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21a0806c37_1_1: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1a0806c37_1_1: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64" name="Google Shape;364;g21a0806c37_1_1: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21a0806c37_1_22: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1a0806c37_1_22: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1" name="Google Shape;371;g21a0806c37_1_22: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1a0b14392_2_147: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36" name="Google Shape;136;g21a0b14392_2_14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2: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77" name="Google Shape;377;p22: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21a0b14392_0_6: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84" name="Google Shape;384;g21a0b14392_0_6: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21a0b14392_0_22: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91" name="Google Shape;391;g21a0b14392_0_22: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21a0b14392_0_27: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97" name="Google Shape;397;g21a0b14392_0_2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21a0b14392_0_13: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03" name="Google Shape;403;g21a0b14392_0_13: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21a0b14392_1_2: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0" name="Google Shape;410;g21a0b14392_1_2: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21a0b14392_0_0: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6" name="Google Shape;416;g21a0b14392_0_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24: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22" name="Google Shape;422;p24: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21a0b14392_6_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a0b14392_6_0: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30" name="Google Shape;430;g21a0b14392_6_0: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40:notes"/>
          <p:cNvSpPr/>
          <p:nvPr>
            <p:ph idx="2" type="sldImg"/>
          </p:nvPr>
        </p:nvSpPr>
        <p:spPr>
          <a:xfrm>
            <a:off x="749300" y="390525"/>
            <a:ext cx="5359400" cy="401954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40:notes"/>
          <p:cNvSpPr txBox="1"/>
          <p:nvPr>
            <p:ph idx="1" type="body"/>
          </p:nvPr>
        </p:nvSpPr>
        <p:spPr>
          <a:xfrm>
            <a:off x="750887" y="4705350"/>
            <a:ext cx="5356225" cy="39401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37" name="Google Shape;437;p40:notes"/>
          <p:cNvSpPr txBox="1"/>
          <p:nvPr>
            <p:ph idx="12" type="sldNum"/>
          </p:nvPr>
        </p:nvSpPr>
        <p:spPr>
          <a:xfrm>
            <a:off x="2957513" y="8915400"/>
            <a:ext cx="942975" cy="204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750887" y="4705350"/>
            <a:ext cx="5356225" cy="39401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43" name="Google Shape;143;p12:notes"/>
          <p:cNvSpPr/>
          <p:nvPr>
            <p:ph idx="2" type="sldImg"/>
          </p:nvPr>
        </p:nvSpPr>
        <p:spPr>
          <a:xfrm>
            <a:off x="749300" y="390525"/>
            <a:ext cx="5359400" cy="4019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42:notes"/>
          <p:cNvSpPr txBox="1"/>
          <p:nvPr>
            <p:ph idx="1" type="body"/>
          </p:nvPr>
        </p:nvSpPr>
        <p:spPr>
          <a:xfrm>
            <a:off x="750887" y="4705350"/>
            <a:ext cx="5356225" cy="3940175"/>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2" name="Google Shape;442;p42:notes"/>
          <p:cNvSpPr/>
          <p:nvPr>
            <p:ph idx="2" type="sldImg"/>
          </p:nvPr>
        </p:nvSpPr>
        <p:spPr>
          <a:xfrm>
            <a:off x="749300" y="390525"/>
            <a:ext cx="5359400" cy="401954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1a0b14392_2_17: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a0b14392_2_17: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0" name="Google Shape;150;g21a0b14392_2_17: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1a0b14392_2_179: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a0b14392_2_179: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6" name="Google Shape;156;g21a0b14392_2_179: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1a0b14392_2_174: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a0b14392_2_174:notes"/>
          <p:cNvSpPr txBox="1"/>
          <p:nvPr>
            <p:ph idx="1" type="body"/>
          </p:nvPr>
        </p:nvSpPr>
        <p:spPr>
          <a:xfrm>
            <a:off x="750887" y="4705350"/>
            <a:ext cx="5356200" cy="39402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2" name="Google Shape;162;g21a0b14392_2_174:notes"/>
          <p:cNvSpPr txBox="1"/>
          <p:nvPr>
            <p:ph idx="12" type="sldNum"/>
          </p:nvPr>
        </p:nvSpPr>
        <p:spPr>
          <a:xfrm>
            <a:off x="2957513" y="8915400"/>
            <a:ext cx="942900" cy="20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1a0b14392_2_0:notes"/>
          <p:cNvSpPr txBox="1"/>
          <p:nvPr>
            <p:ph idx="1" type="body"/>
          </p:nvPr>
        </p:nvSpPr>
        <p:spPr>
          <a:xfrm>
            <a:off x="750887" y="4705350"/>
            <a:ext cx="5356200" cy="394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67" name="Google Shape;167;g21a0b14392_2_0:notes"/>
          <p:cNvSpPr/>
          <p:nvPr>
            <p:ph idx="2" type="sldImg"/>
          </p:nvPr>
        </p:nvSpPr>
        <p:spPr>
          <a:xfrm>
            <a:off x="749300" y="390525"/>
            <a:ext cx="5359500" cy="4019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sap.com/corporate-en/legal/copyright/index.epx"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sap.com/corporate-en/legal/copyright/index.epx"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wo lines with picture" type="title">
  <p:cSld name="TITLE">
    <p:bg>
      <p:bgPr>
        <a:solidFill>
          <a:schemeClr val="accent1"/>
        </a:solidFill>
      </p:bgPr>
    </p:bg>
    <p:spTree>
      <p:nvGrpSpPr>
        <p:cNvPr id="12" name="Shape 12"/>
        <p:cNvGrpSpPr/>
        <p:nvPr/>
      </p:nvGrpSpPr>
      <p:grpSpPr>
        <a:xfrm>
          <a:off x="0" y="0"/>
          <a:ext cx="0" cy="0"/>
          <a:chOff x="0" y="0"/>
          <a:chExt cx="0" cy="0"/>
        </a:xfrm>
      </p:grpSpPr>
      <p:grpSp>
        <p:nvGrpSpPr>
          <p:cNvPr id="13" name="Google Shape;13;p2"/>
          <p:cNvGrpSpPr/>
          <p:nvPr/>
        </p:nvGrpSpPr>
        <p:grpSpPr>
          <a:xfrm>
            <a:off x="324000" y="0"/>
            <a:ext cx="8496000" cy="2143200"/>
            <a:chOff x="324000" y="0"/>
            <a:chExt cx="8496000" cy="2143200"/>
          </a:xfrm>
        </p:grpSpPr>
        <p:sp>
          <p:nvSpPr>
            <p:cNvPr id="14" name="Google Shape;14;p2"/>
            <p:cNvSpPr/>
            <p:nvPr/>
          </p:nvSpPr>
          <p:spPr>
            <a:xfrm>
              <a:off x="324000" y="0"/>
              <a:ext cx="8496000" cy="2143200"/>
            </a:xfrm>
            <a:prstGeom prst="rect">
              <a:avLst/>
            </a:prstGeom>
            <a:solidFill>
              <a:schemeClr val="lt1">
                <a:alpha val="74510"/>
              </a:schemeClr>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2"/>
            <p:cNvSpPr/>
            <p:nvPr/>
          </p:nvSpPr>
          <p:spPr>
            <a:xfrm>
              <a:off x="324000" y="0"/>
              <a:ext cx="84960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lt1"/>
                </a:solidFill>
                <a:latin typeface="Arial"/>
                <a:ea typeface="Arial"/>
                <a:cs typeface="Arial"/>
                <a:sym typeface="Arial"/>
              </a:endParaRPr>
            </a:p>
          </p:txBody>
        </p:sp>
      </p:grpSp>
      <p:sp>
        <p:nvSpPr>
          <p:cNvPr id="16" name="Google Shape;16;p2"/>
          <p:cNvSpPr txBox="1"/>
          <p:nvPr>
            <p:ph type="ctrTitle"/>
          </p:nvPr>
        </p:nvSpPr>
        <p:spPr>
          <a:xfrm>
            <a:off x="414000" y="324000"/>
            <a:ext cx="8280000" cy="923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1" i="0" sz="3000" u="none" cap="none" strike="noStrike">
                <a:solidFill>
                  <a:srgbClr val="000000"/>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7" name="Google Shape;17;p2"/>
          <p:cNvSpPr txBox="1"/>
          <p:nvPr>
            <p:ph idx="1" type="subTitle"/>
          </p:nvPr>
        </p:nvSpPr>
        <p:spPr>
          <a:xfrm>
            <a:off x="414000" y="1499870"/>
            <a:ext cx="828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chemeClr val="lt1"/>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chemeClr val="lt1"/>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chemeClr val="lt1"/>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chemeClr val="lt1"/>
                </a:solidFill>
                <a:latin typeface="Arial"/>
                <a:ea typeface="Arial"/>
                <a:cs typeface="Arial"/>
                <a:sym typeface="Arial"/>
              </a:defRPr>
            </a:lvl5pPr>
            <a:lvl6pPr indent="0" lvl="5" marL="22860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indent="0" lvl="6" marL="2743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indent="0" lvl="7" marL="32004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indent="0" lvl="8" marL="3657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age with picture">
  <p:cSld name="Divider Page with picture">
    <p:spTree>
      <p:nvGrpSpPr>
        <p:cNvPr id="55" name="Shape 55"/>
        <p:cNvGrpSpPr/>
        <p:nvPr/>
      </p:nvGrpSpPr>
      <p:grpSpPr>
        <a:xfrm>
          <a:off x="0" y="0"/>
          <a:ext cx="0" cy="0"/>
          <a:chOff x="0" y="0"/>
          <a:chExt cx="0" cy="0"/>
        </a:xfrm>
      </p:grpSpPr>
      <p:sp>
        <p:nvSpPr>
          <p:cNvPr id="56" name="Google Shape;56;p12"/>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57" name="Google Shape;57;p12"/>
          <p:cNvSpPr/>
          <p:nvPr>
            <p:ph idx="2" type="pic"/>
          </p:nvPr>
        </p:nvSpPr>
        <p:spPr>
          <a:xfrm>
            <a:off x="324000" y="162000"/>
            <a:ext cx="8496000" cy="21348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5"/>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 name="Google Shape;58;p12"/>
          <p:cNvSpPr txBox="1"/>
          <p:nvPr>
            <p:ph type="ctrTitle"/>
          </p:nvPr>
        </p:nvSpPr>
        <p:spPr>
          <a:xfrm>
            <a:off x="324000" y="2444400"/>
            <a:ext cx="8496000" cy="738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9" name="Google Shape;59;p12"/>
          <p:cNvSpPr txBox="1"/>
          <p:nvPr>
            <p:ph idx="1" type="body"/>
          </p:nvPr>
        </p:nvSpPr>
        <p:spPr>
          <a:xfrm>
            <a:off x="324000" y="3506400"/>
            <a:ext cx="8496300" cy="620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2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0" name="Shape 60"/>
        <p:cNvGrpSpPr/>
        <p:nvPr/>
      </p:nvGrpSpPr>
      <p:grpSpPr>
        <a:xfrm>
          <a:off x="0" y="0"/>
          <a:ext cx="0" cy="0"/>
          <a:chOff x="0" y="0"/>
          <a:chExt cx="0" cy="0"/>
        </a:xfrm>
      </p:grpSpPr>
      <p:sp>
        <p:nvSpPr>
          <p:cNvPr id="61" name="Google Shape;61;p13"/>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2 columns">
  <p:cSld name="Title and Text: 2 columns">
    <p:spTree>
      <p:nvGrpSpPr>
        <p:cNvPr id="62" name="Shape 62"/>
        <p:cNvGrpSpPr/>
        <p:nvPr/>
      </p:nvGrpSpPr>
      <p:grpSpPr>
        <a:xfrm>
          <a:off x="0" y="0"/>
          <a:ext cx="0" cy="0"/>
          <a:chOff x="0" y="0"/>
          <a:chExt cx="0" cy="0"/>
        </a:xfrm>
      </p:grpSpPr>
      <p:sp>
        <p:nvSpPr>
          <p:cNvPr id="63" name="Google Shape;63;p14"/>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64" name="Google Shape;64;p14"/>
          <p:cNvSpPr txBox="1"/>
          <p:nvPr>
            <p:ph idx="1" type="body"/>
          </p:nvPr>
        </p:nvSpPr>
        <p:spPr>
          <a:xfrm>
            <a:off x="324000" y="1691999"/>
            <a:ext cx="41652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5" name="Google Shape;65;p14"/>
          <p:cNvSpPr txBox="1"/>
          <p:nvPr>
            <p:ph idx="2" type="body"/>
          </p:nvPr>
        </p:nvSpPr>
        <p:spPr>
          <a:xfrm>
            <a:off x="4654800" y="1691999"/>
            <a:ext cx="41652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3 columns">
  <p:cSld name="Title and Text: 3 columns">
    <p:spTree>
      <p:nvGrpSpPr>
        <p:cNvPr id="66" name="Shape 66"/>
        <p:cNvGrpSpPr/>
        <p:nvPr/>
      </p:nvGrpSpPr>
      <p:grpSpPr>
        <a:xfrm>
          <a:off x="0" y="0"/>
          <a:ext cx="0" cy="0"/>
          <a:chOff x="0" y="0"/>
          <a:chExt cx="0" cy="0"/>
        </a:xfrm>
      </p:grpSpPr>
      <p:sp>
        <p:nvSpPr>
          <p:cNvPr id="67" name="Google Shape;67;p15"/>
          <p:cNvSpPr txBox="1"/>
          <p:nvPr>
            <p:ph type="title"/>
          </p:nvPr>
        </p:nvSpPr>
        <p:spPr>
          <a:xfrm>
            <a:off x="324000" y="324000"/>
            <a:ext cx="8496000" cy="7560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68" name="Google Shape;68;p15"/>
          <p:cNvSpPr txBox="1"/>
          <p:nvPr>
            <p:ph idx="1" type="body"/>
          </p:nvPr>
        </p:nvSpPr>
        <p:spPr>
          <a:xfrm>
            <a:off x="324000" y="1691999"/>
            <a:ext cx="27216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 name="Google Shape;69;p15"/>
          <p:cNvSpPr txBox="1"/>
          <p:nvPr>
            <p:ph idx="2" type="body"/>
          </p:nvPr>
        </p:nvSpPr>
        <p:spPr>
          <a:xfrm>
            <a:off x="6098400" y="1691999"/>
            <a:ext cx="27216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 name="Google Shape;70;p15"/>
          <p:cNvSpPr txBox="1"/>
          <p:nvPr>
            <p:ph idx="3" type="body"/>
          </p:nvPr>
        </p:nvSpPr>
        <p:spPr>
          <a:xfrm>
            <a:off x="3220725" y="1691999"/>
            <a:ext cx="27216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with picture right 1">
  <p:cSld name="Title and Text with picture right 1">
    <p:spTree>
      <p:nvGrpSpPr>
        <p:cNvPr id="71" name="Shape 71"/>
        <p:cNvGrpSpPr/>
        <p:nvPr/>
      </p:nvGrpSpPr>
      <p:grpSpPr>
        <a:xfrm>
          <a:off x="0" y="0"/>
          <a:ext cx="0" cy="0"/>
          <a:chOff x="0" y="0"/>
          <a:chExt cx="0" cy="0"/>
        </a:xfrm>
      </p:grpSpPr>
      <p:sp>
        <p:nvSpPr>
          <p:cNvPr id="72" name="Google Shape;72;p16"/>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73" name="Google Shape;73;p16"/>
          <p:cNvSpPr/>
          <p:nvPr>
            <p:ph idx="2" type="pic"/>
          </p:nvPr>
        </p:nvSpPr>
        <p:spPr>
          <a:xfrm>
            <a:off x="5745600" y="1690686"/>
            <a:ext cx="3078000" cy="43911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5"/>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Google Shape;74;p16"/>
          <p:cNvSpPr txBox="1"/>
          <p:nvPr>
            <p:ph idx="1" type="body"/>
          </p:nvPr>
        </p:nvSpPr>
        <p:spPr>
          <a:xfrm>
            <a:off x="324000" y="1690686"/>
            <a:ext cx="5238000" cy="43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with picture right 2">
  <p:cSld name="Title and Text with picture right 2">
    <p:spTree>
      <p:nvGrpSpPr>
        <p:cNvPr id="75" name="Shape 75"/>
        <p:cNvGrpSpPr/>
        <p:nvPr/>
      </p:nvGrpSpPr>
      <p:grpSpPr>
        <a:xfrm>
          <a:off x="0" y="0"/>
          <a:ext cx="0" cy="0"/>
          <a:chOff x="0" y="0"/>
          <a:chExt cx="0" cy="0"/>
        </a:xfrm>
      </p:grpSpPr>
      <p:sp>
        <p:nvSpPr>
          <p:cNvPr id="76" name="Google Shape;76;p17"/>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77" name="Google Shape;77;p17"/>
          <p:cNvSpPr/>
          <p:nvPr>
            <p:ph idx="2" type="pic"/>
          </p:nvPr>
        </p:nvSpPr>
        <p:spPr>
          <a:xfrm>
            <a:off x="4654800" y="1692000"/>
            <a:ext cx="4165200" cy="43920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0"/>
              </a:spcBef>
              <a:spcAft>
                <a:spcPts val="0"/>
              </a:spcAft>
              <a:buClr>
                <a:schemeClr val="accent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8" name="Google Shape;78;p17"/>
          <p:cNvSpPr txBox="1"/>
          <p:nvPr>
            <p:ph idx="1" type="body"/>
          </p:nvPr>
        </p:nvSpPr>
        <p:spPr>
          <a:xfrm>
            <a:off x="324000" y="1692000"/>
            <a:ext cx="41652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with picture right 3">
  <p:cSld name="Title and Text with picture right 3">
    <p:spTree>
      <p:nvGrpSpPr>
        <p:cNvPr id="79" name="Shape 79"/>
        <p:cNvGrpSpPr/>
        <p:nvPr/>
      </p:nvGrpSpPr>
      <p:grpSpPr>
        <a:xfrm>
          <a:off x="0" y="0"/>
          <a:ext cx="0" cy="0"/>
          <a:chOff x="0" y="0"/>
          <a:chExt cx="0" cy="0"/>
        </a:xfrm>
      </p:grpSpPr>
      <p:sp>
        <p:nvSpPr>
          <p:cNvPr id="80" name="Google Shape;80;p18"/>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1" name="Google Shape;81;p18"/>
          <p:cNvSpPr/>
          <p:nvPr>
            <p:ph idx="2" type="pic"/>
          </p:nvPr>
        </p:nvSpPr>
        <p:spPr>
          <a:xfrm>
            <a:off x="3575303" y="1692000"/>
            <a:ext cx="5238000" cy="43920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0"/>
              </a:spcBef>
              <a:spcAft>
                <a:spcPts val="0"/>
              </a:spcAft>
              <a:buClr>
                <a:schemeClr val="accent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 type="body"/>
          </p:nvPr>
        </p:nvSpPr>
        <p:spPr>
          <a:xfrm>
            <a:off x="324000" y="1692000"/>
            <a:ext cx="3078000" cy="439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with picture: 2 columns">
  <p:cSld name="Title and Text with picture: 2 columns">
    <p:spTree>
      <p:nvGrpSpPr>
        <p:cNvPr id="83" name="Shape 83"/>
        <p:cNvGrpSpPr/>
        <p:nvPr/>
      </p:nvGrpSpPr>
      <p:grpSpPr>
        <a:xfrm>
          <a:off x="0" y="0"/>
          <a:ext cx="0" cy="0"/>
          <a:chOff x="0" y="0"/>
          <a:chExt cx="0" cy="0"/>
        </a:xfrm>
      </p:grpSpPr>
      <p:sp>
        <p:nvSpPr>
          <p:cNvPr id="84" name="Google Shape;84;p19"/>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5" name="Google Shape;85;p19"/>
          <p:cNvSpPr txBox="1"/>
          <p:nvPr>
            <p:ph idx="1" type="body"/>
          </p:nvPr>
        </p:nvSpPr>
        <p:spPr>
          <a:xfrm>
            <a:off x="324000" y="1690688"/>
            <a:ext cx="4165200" cy="1720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654800" y="1690688"/>
            <a:ext cx="4165200" cy="1720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19"/>
          <p:cNvSpPr/>
          <p:nvPr>
            <p:ph idx="3" type="pic"/>
          </p:nvPr>
        </p:nvSpPr>
        <p:spPr>
          <a:xfrm>
            <a:off x="324000" y="3573489"/>
            <a:ext cx="4165200" cy="25083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5"/>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19"/>
          <p:cNvSpPr/>
          <p:nvPr>
            <p:ph idx="4" type="pic"/>
          </p:nvPr>
        </p:nvSpPr>
        <p:spPr>
          <a:xfrm>
            <a:off x="4654800" y="3573489"/>
            <a:ext cx="4165200" cy="2508300"/>
          </a:xfrm>
          <a:prstGeom prst="rect">
            <a:avLst/>
          </a:prstGeom>
          <a:solidFill>
            <a:srgbClr val="F2F2F2"/>
          </a:solidFill>
          <a:ln>
            <a:noFill/>
          </a:ln>
        </p:spPr>
        <p:txBody>
          <a:bodyPr anchorCtr="0" anchor="t" bIns="91425" lIns="91425" spcFirstLastPara="1" rIns="91425" wrap="square" tIns="91425"/>
          <a:lstStyle>
            <a:lvl1pPr indent="0" lvl="0" marL="0" marR="0" rtl="0" algn="ctr">
              <a:lnSpc>
                <a:spcPct val="100000"/>
              </a:lnSpc>
              <a:spcBef>
                <a:spcPts val="1625"/>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77787" lvl="2" marL="179387"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92075" lvl="3" marL="358775"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96837" lvl="4" marL="541337"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89" name="Shape 89"/>
        <p:cNvGrpSpPr/>
        <p:nvPr/>
      </p:nvGrpSpPr>
      <p:grpSpPr>
        <a:xfrm>
          <a:off x="0" y="0"/>
          <a:ext cx="0" cy="0"/>
          <a:chOff x="0" y="0"/>
          <a:chExt cx="0" cy="0"/>
        </a:xfrm>
      </p:grpSpPr>
      <p:sp>
        <p:nvSpPr>
          <p:cNvPr id="90" name="Google Shape;90;p20"/>
          <p:cNvSpPr txBox="1"/>
          <p:nvPr>
            <p:ph idx="1" type="body"/>
          </p:nvPr>
        </p:nvSpPr>
        <p:spPr>
          <a:xfrm>
            <a:off x="327023" y="1690688"/>
            <a:ext cx="8493000" cy="4395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1" name="Google Shape;91;p20"/>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Panel">
  <p:cSld name="Discussion Panel">
    <p:spTree>
      <p:nvGrpSpPr>
        <p:cNvPr id="92" name="Shape 92"/>
        <p:cNvGrpSpPr/>
        <p:nvPr/>
      </p:nvGrpSpPr>
      <p:grpSpPr>
        <a:xfrm>
          <a:off x="0" y="0"/>
          <a:ext cx="0" cy="0"/>
          <a:chOff x="0" y="0"/>
          <a:chExt cx="0" cy="0"/>
        </a:xfrm>
      </p:grpSpPr>
      <p:sp>
        <p:nvSpPr>
          <p:cNvPr id="93" name="Google Shape;93;p21"/>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94" name="Google Shape;94;p21"/>
          <p:cNvSpPr txBox="1"/>
          <p:nvPr>
            <p:ph idx="1" type="body"/>
          </p:nvPr>
        </p:nvSpPr>
        <p:spPr>
          <a:xfrm>
            <a:off x="324000" y="1692000"/>
            <a:ext cx="8494800" cy="281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80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24" name="Shape 24"/>
        <p:cNvGrpSpPr/>
        <p:nvPr/>
      </p:nvGrpSpPr>
      <p:grpSpPr>
        <a:xfrm>
          <a:off x="0" y="0"/>
          <a:ext cx="0" cy="0"/>
          <a:chOff x="0" y="0"/>
          <a:chExt cx="0" cy="0"/>
        </a:xfrm>
      </p:grpSpPr>
      <p:sp>
        <p:nvSpPr>
          <p:cNvPr id="25" name="Google Shape;25;p4"/>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6" name="Google Shape;26;p4"/>
          <p:cNvSpPr txBox="1"/>
          <p:nvPr>
            <p:ph idx="1" type="body"/>
          </p:nvPr>
        </p:nvSpPr>
        <p:spPr>
          <a:xfrm>
            <a:off x="324000" y="1690686"/>
            <a:ext cx="8494800" cy="43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95" name="Shape 95"/>
        <p:cNvGrpSpPr/>
        <p:nvPr/>
      </p:nvGrpSpPr>
      <p:grpSpPr>
        <a:xfrm>
          <a:off x="0" y="0"/>
          <a:ext cx="0" cy="0"/>
          <a:chOff x="0" y="0"/>
          <a:chExt cx="0" cy="0"/>
        </a:xfrm>
      </p:grpSpPr>
      <p:sp>
        <p:nvSpPr>
          <p:cNvPr id="96" name="Google Shape;96;p22"/>
          <p:cNvSpPr txBox="1"/>
          <p:nvPr/>
        </p:nvSpPr>
        <p:spPr>
          <a:xfrm>
            <a:off x="323850" y="6635750"/>
            <a:ext cx="1689000" cy="123900"/>
          </a:xfrm>
          <a:prstGeom prst="rect">
            <a:avLst/>
          </a:prstGeom>
          <a:noFill/>
          <a:ln>
            <a:noFill/>
          </a:ln>
        </p:spPr>
        <p:txBody>
          <a:bodyPr anchorCtr="0" anchor="t" bIns="0" lIns="0" spcFirstLastPara="1" rIns="0" wrap="square" tIns="0">
            <a:noAutofit/>
          </a:bodyPr>
          <a:lstStyle/>
          <a:p>
            <a:pPr indent="-133350" lvl="0" marL="133350" marR="0" rtl="0" algn="l">
              <a:lnSpc>
                <a:spcPct val="100000"/>
              </a:lnSpc>
              <a:spcBef>
                <a:spcPts val="0"/>
              </a:spcBef>
              <a:spcAft>
                <a:spcPts val="0"/>
              </a:spcAft>
              <a:buClr>
                <a:schemeClr val="dk1"/>
              </a:buClr>
              <a:buSzPts val="800"/>
              <a:buFont typeface="Arial"/>
              <a:buChar char="©"/>
            </a:pPr>
            <a:r>
              <a:rPr b="0" i="0" lang="en-US" sz="800" u="none" cap="none" strike="noStrike">
                <a:solidFill>
                  <a:srgbClr val="000000"/>
                </a:solidFill>
                <a:latin typeface="Arial"/>
                <a:ea typeface="Arial"/>
                <a:cs typeface="Arial"/>
                <a:sym typeface="Arial"/>
              </a:rPr>
              <a:t>2013 SAP AG. All rights reserved.</a:t>
            </a:r>
            <a:endParaRPr/>
          </a:p>
        </p:txBody>
      </p:sp>
      <p:sp>
        <p:nvSpPr>
          <p:cNvPr id="97" name="Google Shape;97;p22"/>
          <p:cNvSpPr txBox="1"/>
          <p:nvPr/>
        </p:nvSpPr>
        <p:spPr>
          <a:xfrm>
            <a:off x="8697913" y="6635750"/>
            <a:ext cx="125400" cy="123900"/>
          </a:xfrm>
          <a:prstGeom prst="rect">
            <a:avLst/>
          </a:prstGeom>
          <a:noFill/>
          <a:ln>
            <a:noFill/>
          </a:ln>
        </p:spPr>
        <p:txBody>
          <a:bodyPr anchorCtr="0" anchor="t" bIns="0" lIns="0" spcFirstLastPara="1" rIns="0" wrap="square" tIns="0">
            <a:noAutofit/>
          </a:bodyPr>
          <a:lstStyle/>
          <a:p>
            <a:pPr indent="-93662" lvl="0" marL="93662" marR="0" rtl="0" algn="r">
              <a:lnSpc>
                <a:spcPct val="100000"/>
              </a:lnSpc>
              <a:spcBef>
                <a:spcPts val="0"/>
              </a:spcBef>
              <a:spcAft>
                <a:spcPts val="0"/>
              </a:spcAft>
              <a:buClr>
                <a:schemeClr val="accent2"/>
              </a:buClr>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right">
  <p:cSld name="Copyright">
    <p:spTree>
      <p:nvGrpSpPr>
        <p:cNvPr id="98" name="Shape 98"/>
        <p:cNvGrpSpPr/>
        <p:nvPr/>
      </p:nvGrpSpPr>
      <p:grpSpPr>
        <a:xfrm>
          <a:off x="0" y="0"/>
          <a:ext cx="0" cy="0"/>
          <a:chOff x="0" y="0"/>
          <a:chExt cx="0" cy="0"/>
        </a:xfrm>
      </p:grpSpPr>
      <p:sp>
        <p:nvSpPr>
          <p:cNvPr id="99" name="Google Shape;99;p23"/>
          <p:cNvSpPr txBox="1"/>
          <p:nvPr/>
        </p:nvSpPr>
        <p:spPr>
          <a:xfrm>
            <a:off x="323850" y="323850"/>
            <a:ext cx="53118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2400" u="none" cap="none" strike="noStrike">
                <a:solidFill>
                  <a:schemeClr val="accent2"/>
                </a:solidFill>
                <a:latin typeface="Arial"/>
                <a:ea typeface="Arial"/>
                <a:cs typeface="Arial"/>
                <a:sym typeface="Arial"/>
              </a:rPr>
              <a:t>© 2013 SAP AG. All rights reserved.</a:t>
            </a:r>
            <a:endParaRPr/>
          </a:p>
        </p:txBody>
      </p:sp>
      <p:sp>
        <p:nvSpPr>
          <p:cNvPr id="100" name="Google Shape;100;p23"/>
          <p:cNvSpPr txBox="1"/>
          <p:nvPr/>
        </p:nvSpPr>
        <p:spPr>
          <a:xfrm>
            <a:off x="323850" y="1692275"/>
            <a:ext cx="8404200" cy="230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No part of this publication may be reproduced or transmitted in any form or for any purpose without the express permission of SAP AG. </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The information contained herein may be changed without prior notice.</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Some software products marketed by SAP AG and its distributors contain proprietary software components of other software vendors.</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National product specifications may vary.</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SAP and other SAP products and services mentioned herein as well as their respective logos are trademarks or registered trademarks of SAP AG in Germany and other countries.  </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Please see </a:t>
            </a:r>
            <a:r>
              <a:rPr b="0" i="0" lang="en-US" sz="1000" u="sng" cap="none" strike="noStrike">
                <a:solidFill>
                  <a:schemeClr val="hlink"/>
                </a:solidFill>
                <a:latin typeface="Arial"/>
                <a:ea typeface="Arial"/>
                <a:cs typeface="Arial"/>
                <a:sym typeface="Arial"/>
                <a:hlinkClick r:id="rId2"/>
              </a:rPr>
              <a:t>http://www.sap.com/corporate-en/legal/copyright/index.epx#trademark</a:t>
            </a:r>
            <a:r>
              <a:rPr b="0" i="0" lang="en-US" sz="1000" u="none" cap="none" strike="noStrike">
                <a:solidFill>
                  <a:schemeClr val="dk1"/>
                </a:solidFill>
                <a:latin typeface="Arial"/>
                <a:ea typeface="Arial"/>
                <a:cs typeface="Arial"/>
                <a:sym typeface="Arial"/>
              </a:rPr>
              <a:t> for additional trademark information and notices.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right german">
  <p:cSld name="Copyright german">
    <p:spTree>
      <p:nvGrpSpPr>
        <p:cNvPr id="101" name="Shape 101"/>
        <p:cNvGrpSpPr/>
        <p:nvPr/>
      </p:nvGrpSpPr>
      <p:grpSpPr>
        <a:xfrm>
          <a:off x="0" y="0"/>
          <a:ext cx="0" cy="0"/>
          <a:chOff x="0" y="0"/>
          <a:chExt cx="0" cy="0"/>
        </a:xfrm>
      </p:grpSpPr>
      <p:sp>
        <p:nvSpPr>
          <p:cNvPr id="102" name="Google Shape;102;p24"/>
          <p:cNvSpPr txBox="1"/>
          <p:nvPr/>
        </p:nvSpPr>
        <p:spPr>
          <a:xfrm>
            <a:off x="323850" y="323850"/>
            <a:ext cx="73596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2400" u="none" cap="none" strike="noStrike">
                <a:solidFill>
                  <a:schemeClr val="accent2"/>
                </a:solidFill>
                <a:latin typeface="Arial"/>
                <a:ea typeface="Arial"/>
                <a:cs typeface="Arial"/>
                <a:sym typeface="Arial"/>
              </a:rPr>
              <a:t>© 2013 SAP AG. Alle Rechte vorbehalten.</a:t>
            </a:r>
            <a:endParaRPr/>
          </a:p>
        </p:txBody>
      </p:sp>
      <p:sp>
        <p:nvSpPr>
          <p:cNvPr id="103" name="Google Shape;103;p24"/>
          <p:cNvSpPr txBox="1"/>
          <p:nvPr/>
        </p:nvSpPr>
        <p:spPr>
          <a:xfrm>
            <a:off x="323850" y="1692275"/>
            <a:ext cx="8404200" cy="261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Einige der von der SAP AG und ihren Distributoren vermarkteten Softwareprodukte enthalten proprietäre Softwarekomponenten anderer Softwareanbieter.</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Produkte können länderspezifische Unterschiede aufweisen.</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endParaRPr/>
          </a:p>
          <a:p>
            <a:pPr indent="0" lvl="0" marL="0" marR="0" rtl="0" algn="l">
              <a:lnSpc>
                <a:spcPct val="100000"/>
              </a:lnSpc>
              <a:spcBef>
                <a:spcPts val="120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b="0" i="0" lang="en-US" sz="1000" u="sng" cap="none" strike="noStrike">
                <a:solidFill>
                  <a:schemeClr val="hlink"/>
                </a:solidFill>
                <a:latin typeface="Arial"/>
                <a:ea typeface="Arial"/>
                <a:cs typeface="Arial"/>
                <a:sym typeface="Arial"/>
                <a:hlinkClick r:id="rId2"/>
              </a:rPr>
              <a:t>http://www.sap.com/corporate-en/legal/copyright/index.epx#trademark</a:t>
            </a:r>
            <a:r>
              <a:rPr b="0" i="0" lang="en-US" sz="10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wo lines with picture" type="title">
  <p:cSld name="TITLE">
    <p:bg>
      <p:bgPr>
        <a:solidFill>
          <a:schemeClr val="accent1"/>
        </a:solidFill>
      </p:bgPr>
    </p:bg>
    <p:spTree>
      <p:nvGrpSpPr>
        <p:cNvPr id="104" name="Shape 104"/>
        <p:cNvGrpSpPr/>
        <p:nvPr/>
      </p:nvGrpSpPr>
      <p:grpSpPr>
        <a:xfrm>
          <a:off x="0" y="0"/>
          <a:ext cx="0" cy="0"/>
          <a:chOff x="0" y="0"/>
          <a:chExt cx="0" cy="0"/>
        </a:xfrm>
      </p:grpSpPr>
      <p:grpSp>
        <p:nvGrpSpPr>
          <p:cNvPr id="105" name="Google Shape;105;p25"/>
          <p:cNvGrpSpPr/>
          <p:nvPr/>
        </p:nvGrpSpPr>
        <p:grpSpPr>
          <a:xfrm>
            <a:off x="324000" y="0"/>
            <a:ext cx="8496000" cy="2143200"/>
            <a:chOff x="324000" y="0"/>
            <a:chExt cx="8496000" cy="2143200"/>
          </a:xfrm>
        </p:grpSpPr>
        <p:sp>
          <p:nvSpPr>
            <p:cNvPr id="106" name="Google Shape;106;p25"/>
            <p:cNvSpPr/>
            <p:nvPr/>
          </p:nvSpPr>
          <p:spPr>
            <a:xfrm>
              <a:off x="324000" y="0"/>
              <a:ext cx="8496000" cy="2143200"/>
            </a:xfrm>
            <a:prstGeom prst="rect">
              <a:avLst/>
            </a:prstGeom>
            <a:solidFill>
              <a:schemeClr val="lt1">
                <a:alpha val="74510"/>
              </a:schemeClr>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25"/>
            <p:cNvSpPr/>
            <p:nvPr/>
          </p:nvSpPr>
          <p:spPr>
            <a:xfrm>
              <a:off x="324000" y="0"/>
              <a:ext cx="84960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lt1"/>
                </a:solidFill>
                <a:latin typeface="Arial"/>
                <a:ea typeface="Arial"/>
                <a:cs typeface="Arial"/>
                <a:sym typeface="Arial"/>
              </a:endParaRPr>
            </a:p>
          </p:txBody>
        </p:sp>
      </p:grpSp>
      <p:sp>
        <p:nvSpPr>
          <p:cNvPr id="108" name="Google Shape;108;p25"/>
          <p:cNvSpPr txBox="1"/>
          <p:nvPr>
            <p:ph type="ctrTitle"/>
          </p:nvPr>
        </p:nvSpPr>
        <p:spPr>
          <a:xfrm>
            <a:off x="414000" y="324000"/>
            <a:ext cx="8280000" cy="923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1" i="0" sz="3000" u="none" cap="none" strike="noStrike">
                <a:solidFill>
                  <a:srgbClr val="000000"/>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09" name="Google Shape;109;p25"/>
          <p:cNvSpPr txBox="1"/>
          <p:nvPr>
            <p:ph idx="1" type="subTitle"/>
          </p:nvPr>
        </p:nvSpPr>
        <p:spPr>
          <a:xfrm>
            <a:off x="414000" y="1499870"/>
            <a:ext cx="828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chemeClr val="lt1"/>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chemeClr val="lt1"/>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chemeClr val="lt1"/>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chemeClr val="lt1"/>
                </a:solidFill>
                <a:latin typeface="Arial"/>
                <a:ea typeface="Arial"/>
                <a:cs typeface="Arial"/>
                <a:sym typeface="Arial"/>
              </a:defRPr>
            </a:lvl5pPr>
            <a:lvl6pPr indent="0" lvl="5" marL="22860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indent="0" lvl="6" marL="2743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indent="0" lvl="7" marL="32004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indent="0" lvl="8" marL="3657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27" name="Shape 27"/>
        <p:cNvGrpSpPr/>
        <p:nvPr/>
      </p:nvGrpSpPr>
      <p:grpSpPr>
        <a:xfrm>
          <a:off x="0" y="0"/>
          <a:ext cx="0" cy="0"/>
          <a:chOff x="0" y="0"/>
          <a:chExt cx="0" cy="0"/>
        </a:xfrm>
      </p:grpSpPr>
      <p:sp>
        <p:nvSpPr>
          <p:cNvPr id="28" name="Google Shape;28;p5"/>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9" name="Google Shape;29;p5"/>
          <p:cNvSpPr txBox="1"/>
          <p:nvPr>
            <p:ph idx="1" type="body"/>
          </p:nvPr>
        </p:nvSpPr>
        <p:spPr>
          <a:xfrm>
            <a:off x="324000" y="1692000"/>
            <a:ext cx="8494800" cy="3831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200"/>
              </a:spcBef>
              <a:spcAft>
                <a:spcPts val="0"/>
              </a:spcAft>
              <a:buClr>
                <a:schemeClr val="accent1"/>
              </a:buClr>
              <a:buSzPts val="1400"/>
              <a:buFont typeface="Arial"/>
              <a:buNone/>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accent1"/>
              </a:buClr>
              <a:buSzPts val="1800"/>
              <a:buFont typeface="Noto Sans"/>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accent2"/>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accent2"/>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 Thank You">
  <p:cSld name="Contact / Thank You">
    <p:spTree>
      <p:nvGrpSpPr>
        <p:cNvPr id="30" name="Shape 30"/>
        <p:cNvGrpSpPr/>
        <p:nvPr/>
      </p:nvGrpSpPr>
      <p:grpSpPr>
        <a:xfrm>
          <a:off x="0" y="0"/>
          <a:ext cx="0" cy="0"/>
          <a:chOff x="0" y="0"/>
          <a:chExt cx="0" cy="0"/>
        </a:xfrm>
      </p:grpSpPr>
      <p:sp>
        <p:nvSpPr>
          <p:cNvPr id="31" name="Google Shape;31;p6"/>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32" name="Google Shape;32;p6"/>
          <p:cNvSpPr txBox="1"/>
          <p:nvPr>
            <p:ph type="ctrTitle"/>
          </p:nvPr>
        </p:nvSpPr>
        <p:spPr>
          <a:xfrm>
            <a:off x="324000" y="2444400"/>
            <a:ext cx="8496000" cy="738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3" name="Google Shape;33;p6"/>
          <p:cNvSpPr txBox="1"/>
          <p:nvPr>
            <p:ph idx="1" type="body"/>
          </p:nvPr>
        </p:nvSpPr>
        <p:spPr>
          <a:xfrm>
            <a:off x="324000" y="4604385"/>
            <a:ext cx="8496300" cy="14772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picture - short">
  <p:cSld name="Title with picture - short">
    <p:bg>
      <p:bgPr>
        <a:solidFill>
          <a:schemeClr val="accent1"/>
        </a:solidFill>
      </p:bgPr>
    </p:bg>
    <p:spTree>
      <p:nvGrpSpPr>
        <p:cNvPr id="34" name="Shape 34"/>
        <p:cNvGrpSpPr/>
        <p:nvPr/>
      </p:nvGrpSpPr>
      <p:grpSpPr>
        <a:xfrm>
          <a:off x="0" y="0"/>
          <a:ext cx="0" cy="0"/>
          <a:chOff x="0" y="0"/>
          <a:chExt cx="0" cy="0"/>
        </a:xfrm>
      </p:grpSpPr>
      <p:sp>
        <p:nvSpPr>
          <p:cNvPr id="35" name="Google Shape;35;p7"/>
          <p:cNvSpPr/>
          <p:nvPr/>
        </p:nvSpPr>
        <p:spPr>
          <a:xfrm>
            <a:off x="323850" y="0"/>
            <a:ext cx="8496300" cy="2143200"/>
          </a:xfrm>
          <a:prstGeom prst="rect">
            <a:avLst/>
          </a:prstGeom>
          <a:solidFill>
            <a:schemeClr val="lt1">
              <a:alpha val="74120"/>
            </a:schemeClr>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6" name="Google Shape;36;p7"/>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37" name="Google Shape;37;p7"/>
          <p:cNvSpPr txBox="1"/>
          <p:nvPr>
            <p:ph type="title"/>
          </p:nvPr>
        </p:nvSpPr>
        <p:spPr>
          <a:xfrm>
            <a:off x="414000" y="324000"/>
            <a:ext cx="8280000" cy="738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8" name="Google Shape;38;p7"/>
          <p:cNvSpPr txBox="1"/>
          <p:nvPr>
            <p:ph idx="1" type="subTitle"/>
          </p:nvPr>
        </p:nvSpPr>
        <p:spPr>
          <a:xfrm>
            <a:off x="414000" y="1499870"/>
            <a:ext cx="684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picture - two lines">
  <p:cSld name="Title with picture - two lines">
    <p:bg>
      <p:bgPr>
        <a:solidFill>
          <a:schemeClr val="accent1"/>
        </a:solidFill>
      </p:bgPr>
    </p:bg>
    <p:spTree>
      <p:nvGrpSpPr>
        <p:cNvPr id="39" name="Shape 39"/>
        <p:cNvGrpSpPr/>
        <p:nvPr/>
      </p:nvGrpSpPr>
      <p:grpSpPr>
        <a:xfrm>
          <a:off x="0" y="0"/>
          <a:ext cx="0" cy="0"/>
          <a:chOff x="0" y="0"/>
          <a:chExt cx="0" cy="0"/>
        </a:xfrm>
      </p:grpSpPr>
      <p:sp>
        <p:nvSpPr>
          <p:cNvPr id="40" name="Google Shape;40;p8"/>
          <p:cNvSpPr/>
          <p:nvPr/>
        </p:nvSpPr>
        <p:spPr>
          <a:xfrm>
            <a:off x="323850" y="0"/>
            <a:ext cx="8496300" cy="2143200"/>
          </a:xfrm>
          <a:prstGeom prst="rect">
            <a:avLst/>
          </a:prstGeom>
          <a:solidFill>
            <a:schemeClr val="lt1">
              <a:alpha val="74120"/>
            </a:schemeClr>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1" name="Google Shape;41;p8"/>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2" name="Google Shape;42;p8"/>
          <p:cNvSpPr txBox="1"/>
          <p:nvPr>
            <p:ph idx="1" type="subTitle"/>
          </p:nvPr>
        </p:nvSpPr>
        <p:spPr>
          <a:xfrm>
            <a:off x="414000" y="1499870"/>
            <a:ext cx="684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43" name="Google Shape;43;p8"/>
          <p:cNvSpPr txBox="1"/>
          <p:nvPr>
            <p:ph type="ctrTitle"/>
          </p:nvPr>
        </p:nvSpPr>
        <p:spPr>
          <a:xfrm>
            <a:off x="414000" y="324000"/>
            <a:ext cx="8280000" cy="923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1" i="0" sz="3000" u="none" cap="none" strike="noStrike">
                <a:solidFill>
                  <a:srgbClr val="000000"/>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hort">
  <p:cSld name="Title - short">
    <p:bg>
      <p:bgPr>
        <a:solidFill>
          <a:schemeClr val="accent1"/>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414000" y="324000"/>
            <a:ext cx="8280000" cy="738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46" name="Google Shape;46;p9"/>
          <p:cNvSpPr txBox="1"/>
          <p:nvPr>
            <p:ph idx="1" type="subTitle"/>
          </p:nvPr>
        </p:nvSpPr>
        <p:spPr>
          <a:xfrm>
            <a:off x="414000" y="1499870"/>
            <a:ext cx="684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lines">
  <p:cSld name="Title  - two lines">
    <p:bg>
      <p:bgPr>
        <a:solidFill>
          <a:schemeClr val="accent1"/>
        </a:solidFill>
      </p:bgPr>
    </p:bg>
    <p:spTree>
      <p:nvGrpSpPr>
        <p:cNvPr id="47" name="Shape 47"/>
        <p:cNvGrpSpPr/>
        <p:nvPr/>
      </p:nvGrpSpPr>
      <p:grpSpPr>
        <a:xfrm>
          <a:off x="0" y="0"/>
          <a:ext cx="0" cy="0"/>
          <a:chOff x="0" y="0"/>
          <a:chExt cx="0" cy="0"/>
        </a:xfrm>
      </p:grpSpPr>
      <p:pic>
        <p:nvPicPr>
          <p:cNvPr descr="SAP_grad_R_pref.png" id="48" name="Google Shape;48;p10"/>
          <p:cNvPicPr preferRelativeResize="0"/>
          <p:nvPr/>
        </p:nvPicPr>
        <p:blipFill rotWithShape="1">
          <a:blip r:embed="rId2">
            <a:alphaModFix/>
          </a:blip>
          <a:srcRect b="0" l="0" r="0" t="0"/>
          <a:stretch/>
        </p:blipFill>
        <p:spPr>
          <a:xfrm>
            <a:off x="328612" y="6081712"/>
            <a:ext cx="917700" cy="453900"/>
          </a:xfrm>
          <a:prstGeom prst="rect">
            <a:avLst/>
          </a:prstGeom>
          <a:noFill/>
          <a:ln>
            <a:noFill/>
          </a:ln>
        </p:spPr>
      </p:pic>
      <p:sp>
        <p:nvSpPr>
          <p:cNvPr id="49" name="Google Shape;49;p10"/>
          <p:cNvSpPr txBox="1"/>
          <p:nvPr>
            <p:ph idx="1" type="subTitle"/>
          </p:nvPr>
        </p:nvSpPr>
        <p:spPr>
          <a:xfrm>
            <a:off x="414000" y="1499870"/>
            <a:ext cx="6840000" cy="492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0" i="0" sz="16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chemeClr val="accent1"/>
              </a:buClr>
              <a:buSzPts val="1400"/>
              <a:buFont typeface="Noto Sans"/>
              <a:buNone/>
              <a:defRPr b="0" i="0" sz="18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600"/>
              <a:buFont typeface="Noto Sans"/>
              <a:buNone/>
              <a:defRPr b="0" i="0" sz="16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2"/>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lnSpc>
                <a:spcPct val="100000"/>
              </a:lnSpc>
              <a:spcBef>
                <a:spcPts val="250"/>
              </a:spcBef>
              <a:spcAft>
                <a:spcPts val="0"/>
              </a:spcAft>
              <a:buClr>
                <a:schemeClr val="accent2"/>
              </a:buClr>
              <a:buSzPts val="1400"/>
              <a:buFont typeface="Courier New"/>
              <a:buNone/>
              <a:defRPr b="0" i="0" sz="14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50" name="Google Shape;50;p10"/>
          <p:cNvSpPr txBox="1"/>
          <p:nvPr>
            <p:ph type="ctrTitle"/>
          </p:nvPr>
        </p:nvSpPr>
        <p:spPr>
          <a:xfrm>
            <a:off x="414000" y="324000"/>
            <a:ext cx="8280000" cy="923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1" i="0" sz="3000" u="none" cap="none" strike="noStrike">
                <a:solidFill>
                  <a:srgbClr val="000000"/>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age">
  <p:cSld name="Divider Page">
    <p:spTree>
      <p:nvGrpSpPr>
        <p:cNvPr id="51" name="Shape 51"/>
        <p:cNvGrpSpPr/>
        <p:nvPr/>
      </p:nvGrpSpPr>
      <p:grpSpPr>
        <a:xfrm>
          <a:off x="0" y="0"/>
          <a:ext cx="0" cy="0"/>
          <a:chOff x="0" y="0"/>
          <a:chExt cx="0" cy="0"/>
        </a:xfrm>
      </p:grpSpPr>
      <p:sp>
        <p:nvSpPr>
          <p:cNvPr id="52" name="Google Shape;52;p11"/>
          <p:cNvSpPr/>
          <p:nvPr/>
        </p:nvSpPr>
        <p:spPr>
          <a:xfrm>
            <a:off x="323850" y="0"/>
            <a:ext cx="8496300" cy="22956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53" name="Google Shape;53;p11"/>
          <p:cNvSpPr txBox="1"/>
          <p:nvPr>
            <p:ph type="ctrTitle"/>
          </p:nvPr>
        </p:nvSpPr>
        <p:spPr>
          <a:xfrm>
            <a:off x="324000" y="2444400"/>
            <a:ext cx="8496000" cy="738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4" name="Google Shape;54;p11"/>
          <p:cNvSpPr txBox="1"/>
          <p:nvPr>
            <p:ph idx="1" type="body"/>
          </p:nvPr>
        </p:nvSpPr>
        <p:spPr>
          <a:xfrm>
            <a:off x="324000" y="3506400"/>
            <a:ext cx="8496300" cy="620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20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1.xml"/><Relationship Id="rId11" Type="http://schemas.openxmlformats.org/officeDocument/2006/relationships/slideLayout" Target="../slideLayouts/slideLayout12.xml"/><Relationship Id="rId22" Type="http://schemas.openxmlformats.org/officeDocument/2006/relationships/slideLayout" Target="../slideLayouts/slideLayout23.xml"/><Relationship Id="rId10" Type="http://schemas.openxmlformats.org/officeDocument/2006/relationships/slideLayout" Target="../slideLayouts/slideLayout11.xml"/><Relationship Id="rId21" Type="http://schemas.openxmlformats.org/officeDocument/2006/relationships/slideLayout" Target="../slideLayouts/slideLayout22.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23"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5" Type="http://schemas.openxmlformats.org/officeDocument/2006/relationships/slideLayout" Target="../slideLayouts/slideLayout6.xml"/><Relationship Id="rId19" Type="http://schemas.openxmlformats.org/officeDocument/2006/relationships/slideLayout" Target="../slideLayouts/slideLayout20.xml"/><Relationship Id="rId6" Type="http://schemas.openxmlformats.org/officeDocument/2006/relationships/slideLayout" Target="../slideLayouts/slideLayout7.xml"/><Relationship Id="rId18" Type="http://schemas.openxmlformats.org/officeDocument/2006/relationships/slideLayout" Target="../slideLayouts/slideLayout19.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 name="Shape 6"/>
        <p:cNvGrpSpPr/>
        <p:nvPr/>
      </p:nvGrpSpPr>
      <p:grpSpPr>
        <a:xfrm>
          <a:off x="0" y="0"/>
          <a:ext cx="0" cy="0"/>
          <a:chOff x="0" y="0"/>
          <a:chExt cx="0" cy="0"/>
        </a:xfrm>
      </p:grpSpPr>
      <p:sp>
        <p:nvSpPr>
          <p:cNvPr id="7" name="Google Shape;7;p1"/>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 name="Google Shape;8;p1"/>
          <p:cNvSpPr txBox="1"/>
          <p:nvPr>
            <p:ph idx="1" type="body"/>
          </p:nvPr>
        </p:nvSpPr>
        <p:spPr>
          <a:xfrm>
            <a:off x="323850" y="1690688"/>
            <a:ext cx="8496300" cy="43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lt1"/>
              </a:buClr>
              <a:buSzPts val="1400"/>
              <a:buFont typeface="Arial"/>
              <a:buNone/>
              <a:defRPr b="1" i="0" sz="1800" u="none" cap="none" strike="noStrike">
                <a:solidFill>
                  <a:schemeClr val="lt1"/>
                </a:solidFill>
                <a:latin typeface="Arial"/>
                <a:ea typeface="Arial"/>
                <a:cs typeface="Arial"/>
                <a:sym typeface="Arial"/>
              </a:defRPr>
            </a:lvl1pPr>
            <a:lvl2pPr indent="-228600" lvl="1" marL="914400" marR="0" rtl="0" algn="l">
              <a:lnSpc>
                <a:spcPct val="100000"/>
              </a:lnSpc>
              <a:spcBef>
                <a:spcPts val="60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lt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lt1"/>
                </a:solidFill>
                <a:latin typeface="Arial"/>
                <a:ea typeface="Arial"/>
                <a:cs typeface="Arial"/>
                <a:sym typeface="Arial"/>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9" name="Google Shape;9;p1"/>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lt1"/>
              </a:solidFill>
              <a:latin typeface="Arial"/>
              <a:ea typeface="Arial"/>
              <a:cs typeface="Arial"/>
              <a:sym typeface="Arial"/>
            </a:endParaRPr>
          </a:p>
        </p:txBody>
      </p:sp>
      <p:cxnSp>
        <p:nvCxnSpPr>
          <p:cNvPr id="10" name="Google Shape;10;p1"/>
          <p:cNvCxnSpPr/>
          <p:nvPr/>
        </p:nvCxnSpPr>
        <p:spPr>
          <a:xfrm>
            <a:off x="323850" y="1231900"/>
            <a:ext cx="8496300" cy="0"/>
          </a:xfrm>
          <a:prstGeom prst="straightConnector1">
            <a:avLst/>
          </a:prstGeom>
          <a:noFill/>
          <a:ln cap="flat" cmpd="sng" w="9525">
            <a:solidFill>
              <a:schemeClr val="accent2"/>
            </a:solidFill>
            <a:prstDash val="solid"/>
            <a:round/>
            <a:headEnd len="sm" w="sm" type="none"/>
            <a:tailEnd len="sm" w="sm" type="none"/>
          </a:ln>
        </p:spPr>
      </p:cxnSp>
      <p:sp>
        <p:nvSpPr>
          <p:cNvPr id="11" name="Google Shape;11;p1"/>
          <p:cNvSpPr/>
          <p:nvPr/>
        </p:nvSpPr>
        <p:spPr>
          <a:xfrm>
            <a:off x="323850" y="6535737"/>
            <a:ext cx="8496300" cy="324000"/>
          </a:xfrm>
          <a:prstGeom prst="rect">
            <a:avLst/>
          </a:prstGeom>
          <a:solidFill>
            <a:schemeClr val="l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323850" y="323850"/>
            <a:ext cx="8496300" cy="755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indent="0" lvl="1"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indent="0" lvl="2"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indent="0" lvl="3"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indent="0" lvl="4" marL="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indent="0" lvl="5" marL="4572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indent="0" lvl="6" marL="9144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indent="0" lvl="7" marL="13716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indent="0" lvl="8" marL="1828800" marR="0" rtl="0" algn="l">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0" name="Google Shape;20;p3"/>
          <p:cNvSpPr txBox="1"/>
          <p:nvPr>
            <p:ph idx="1" type="body"/>
          </p:nvPr>
        </p:nvSpPr>
        <p:spPr>
          <a:xfrm>
            <a:off x="323850" y="1690688"/>
            <a:ext cx="8496300" cy="43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625"/>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50"/>
              </a:spcBef>
              <a:spcAft>
                <a:spcPts val="0"/>
              </a:spcAft>
              <a:buClr>
                <a:schemeClr val="accent2"/>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3"/>
          <p:cNvSpPr/>
          <p:nvPr/>
        </p:nvSpPr>
        <p:spPr>
          <a:xfrm>
            <a:off x="323850" y="0"/>
            <a:ext cx="84963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cxnSp>
        <p:nvCxnSpPr>
          <p:cNvPr id="22" name="Google Shape;22;p3"/>
          <p:cNvCxnSpPr/>
          <p:nvPr/>
        </p:nvCxnSpPr>
        <p:spPr>
          <a:xfrm>
            <a:off x="323850" y="1231900"/>
            <a:ext cx="8496300" cy="0"/>
          </a:xfrm>
          <a:prstGeom prst="straightConnector1">
            <a:avLst/>
          </a:prstGeom>
          <a:noFill/>
          <a:ln cap="flat" cmpd="sng" w="9525">
            <a:solidFill>
              <a:schemeClr val="accent2"/>
            </a:solidFill>
            <a:prstDash val="solid"/>
            <a:round/>
            <a:headEnd len="sm" w="sm" type="none"/>
            <a:tailEnd len="sm" w="sm" type="none"/>
          </a:ln>
        </p:spPr>
      </p:cxnSp>
      <p:sp>
        <p:nvSpPr>
          <p:cNvPr id="23" name="Google Shape;23;p3"/>
          <p:cNvSpPr/>
          <p:nvPr/>
        </p:nvSpPr>
        <p:spPr>
          <a:xfrm>
            <a:off x="323850" y="6535737"/>
            <a:ext cx="8496300" cy="324000"/>
          </a:xfrm>
          <a:prstGeom prst="rect">
            <a:avLst/>
          </a:prstGeom>
          <a:solidFill>
            <a:schemeClr val="dk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lab.vatnani.com/pyplot.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lab.vatnani.com/knn.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lab.vatnani.com/clusterOnThree.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www.kaggle.com/airbnb/bost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public.tableau.com/profile/publish/Book3_5020/Dashboard1#!/publish-confir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0"/>
          <a:stretch/>
        </p:blipFill>
        <p:spPr>
          <a:xfrm>
            <a:off x="0" y="0"/>
            <a:ext cx="9144000" cy="6858000"/>
          </a:xfrm>
          <a:prstGeom prst="rect">
            <a:avLst/>
          </a:prstGeom>
          <a:noFill/>
          <a:ln>
            <a:noFill/>
          </a:ln>
        </p:spPr>
      </p:pic>
      <p:grpSp>
        <p:nvGrpSpPr>
          <p:cNvPr id="116" name="Google Shape;116;p26"/>
          <p:cNvGrpSpPr/>
          <p:nvPr/>
        </p:nvGrpSpPr>
        <p:grpSpPr>
          <a:xfrm>
            <a:off x="20" y="-8"/>
            <a:ext cx="9132350" cy="2023324"/>
            <a:chOff x="324000" y="0"/>
            <a:chExt cx="8496000" cy="2143125"/>
          </a:xfrm>
        </p:grpSpPr>
        <p:sp>
          <p:nvSpPr>
            <p:cNvPr id="117" name="Google Shape;117;p26"/>
            <p:cNvSpPr/>
            <p:nvPr/>
          </p:nvSpPr>
          <p:spPr>
            <a:xfrm>
              <a:off x="324000" y="0"/>
              <a:ext cx="8496000" cy="2143125"/>
            </a:xfrm>
            <a:prstGeom prst="rect">
              <a:avLst/>
            </a:prstGeom>
            <a:solidFill>
              <a:schemeClr val="lt1">
                <a:alpha val="74509"/>
              </a:schemeClr>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8" name="Google Shape;118;p26"/>
            <p:cNvSpPr/>
            <p:nvPr/>
          </p:nvSpPr>
          <p:spPr>
            <a:xfrm>
              <a:off x="324000" y="0"/>
              <a:ext cx="8496000" cy="162000"/>
            </a:xfrm>
            <a:prstGeom prst="rect">
              <a:avLst/>
            </a:prstGeom>
            <a:solidFill>
              <a:schemeClr val="accent1"/>
            </a:solidFill>
            <a:ln>
              <a:noFill/>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chemeClr val="lt1"/>
                </a:solidFill>
                <a:latin typeface="Arial"/>
                <a:ea typeface="Arial"/>
                <a:cs typeface="Arial"/>
                <a:sym typeface="Arial"/>
              </a:endParaRPr>
            </a:p>
          </p:txBody>
        </p:sp>
      </p:grpSp>
      <p:pic>
        <p:nvPicPr>
          <p:cNvPr id="119" name="Google Shape;119;p26"/>
          <p:cNvPicPr preferRelativeResize="0"/>
          <p:nvPr/>
        </p:nvPicPr>
        <p:blipFill rotWithShape="1">
          <a:blip r:embed="rId4">
            <a:alphaModFix/>
          </a:blip>
          <a:srcRect b="19958" l="4678" r="61852" t="20091"/>
          <a:stretch/>
        </p:blipFill>
        <p:spPr>
          <a:xfrm>
            <a:off x="158828" y="284375"/>
            <a:ext cx="805200" cy="642300"/>
          </a:xfrm>
          <a:prstGeom prst="rect">
            <a:avLst/>
          </a:prstGeom>
          <a:noFill/>
          <a:ln>
            <a:noFill/>
          </a:ln>
        </p:spPr>
      </p:pic>
      <p:sp>
        <p:nvSpPr>
          <p:cNvPr id="120" name="Google Shape;120;p26"/>
          <p:cNvSpPr txBox="1"/>
          <p:nvPr>
            <p:ph idx="1" type="subTitle"/>
          </p:nvPr>
        </p:nvSpPr>
        <p:spPr>
          <a:xfrm>
            <a:off x="247974" y="1143825"/>
            <a:ext cx="8776800" cy="709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Font typeface="Arial"/>
              <a:buNone/>
            </a:pPr>
            <a:r>
              <a:rPr b="0" i="0" lang="en-US" sz="1600" u="none" cap="none" strike="noStrike">
                <a:solidFill>
                  <a:srgbClr val="000000"/>
                </a:solidFill>
                <a:latin typeface="Arial"/>
                <a:ea typeface="Arial"/>
                <a:cs typeface="Arial"/>
                <a:sym typeface="Arial"/>
              </a:rPr>
              <a:t>Attreyee Banerjee  </a:t>
            </a:r>
            <a:r>
              <a:rPr lang="en-US"/>
              <a:t>   </a:t>
            </a:r>
            <a:r>
              <a:rPr b="0" i="0" lang="en-US" sz="1600" u="none" cap="none" strike="noStrike">
                <a:solidFill>
                  <a:srgbClr val="000000"/>
                </a:solidFill>
                <a:latin typeface="Arial"/>
                <a:ea typeface="Arial"/>
                <a:cs typeface="Arial"/>
                <a:sym typeface="Arial"/>
              </a:rPr>
              <a:t>Ernesto Contreras      Moitreyee Banerjee     Jayashree Jayashankar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Arial"/>
              <a:buNone/>
            </a:pPr>
            <a:r>
              <a:rPr b="0" i="0" lang="en-US" sz="1600" u="none" cap="none" strike="noStrike">
                <a:solidFill>
                  <a:srgbClr val="000000"/>
                </a:solidFill>
                <a:latin typeface="Arial"/>
                <a:ea typeface="Arial"/>
                <a:cs typeface="Arial"/>
                <a:sym typeface="Arial"/>
              </a:rPr>
              <a:t>Sriram Ramanujam   Sivasundari Sundaram    Vishal Vatnani</a:t>
            </a:r>
            <a:endParaRPr b="0" i="0" sz="1600" u="none" cap="none" strike="noStrike">
              <a:solidFill>
                <a:srgbClr val="000000"/>
              </a:solidFill>
              <a:latin typeface="Arial"/>
              <a:ea typeface="Arial"/>
              <a:cs typeface="Arial"/>
              <a:sym typeface="Arial"/>
            </a:endParaRPr>
          </a:p>
        </p:txBody>
      </p:sp>
      <p:sp>
        <p:nvSpPr>
          <p:cNvPr id="121" name="Google Shape;121;p26"/>
          <p:cNvSpPr txBox="1"/>
          <p:nvPr>
            <p:ph type="ctrTitle"/>
          </p:nvPr>
        </p:nvSpPr>
        <p:spPr>
          <a:xfrm>
            <a:off x="1163900" y="284375"/>
            <a:ext cx="7502400" cy="859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lang="en-US"/>
              <a:t>Prediction of Pricing in </a:t>
            </a:r>
            <a:r>
              <a:rPr b="1" i="0" lang="en-US" sz="3000" u="none" cap="none" strike="noStrike">
                <a:solidFill>
                  <a:srgbClr val="000000"/>
                </a:solidFill>
                <a:latin typeface="Arial"/>
                <a:ea typeface="Arial"/>
                <a:cs typeface="Arial"/>
                <a:sym typeface="Arial"/>
              </a:rPr>
              <a:t>Airbnb listings around Boston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Crawling the Airbnb API</a:t>
            </a:r>
            <a:endParaRPr b="1" i="0" sz="3200" u="none" cap="none" strike="noStrike">
              <a:solidFill>
                <a:schemeClr val="accent2"/>
              </a:solidFill>
              <a:latin typeface="Arial"/>
              <a:ea typeface="Arial"/>
              <a:cs typeface="Arial"/>
              <a:sym typeface="Arial"/>
            </a:endParaRPr>
          </a:p>
        </p:txBody>
      </p:sp>
      <p:sp>
        <p:nvSpPr>
          <p:cNvPr id="177" name="Google Shape;177;p35"/>
          <p:cNvSpPr txBox="1"/>
          <p:nvPr>
            <p:ph idx="1" type="body"/>
          </p:nvPr>
        </p:nvSpPr>
        <p:spPr>
          <a:xfrm>
            <a:off x="324000" y="1690686"/>
            <a:ext cx="8494800" cy="4391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pic>
        <p:nvPicPr>
          <p:cNvPr id="178" name="Google Shape;178;p35"/>
          <p:cNvPicPr preferRelativeResize="0"/>
          <p:nvPr/>
        </p:nvPicPr>
        <p:blipFill rotWithShape="1">
          <a:blip r:embed="rId3">
            <a:alphaModFix/>
          </a:blip>
          <a:srcRect b="5949" l="0" r="0" t="22025"/>
          <a:stretch/>
        </p:blipFill>
        <p:spPr>
          <a:xfrm>
            <a:off x="2452300" y="1416475"/>
            <a:ext cx="3857625" cy="493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23250" y="309525"/>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Sentiment Analysis</a:t>
            </a:r>
            <a:endParaRPr b="1" i="0" sz="3200" u="none" cap="none" strike="noStrike">
              <a:solidFill>
                <a:schemeClr val="accent2"/>
              </a:solidFill>
              <a:latin typeface="Arial"/>
              <a:ea typeface="Arial"/>
              <a:cs typeface="Arial"/>
              <a:sym typeface="Arial"/>
            </a:endParaRPr>
          </a:p>
        </p:txBody>
      </p:sp>
      <p:sp>
        <p:nvSpPr>
          <p:cNvPr id="184" name="Google Shape;184;p36"/>
          <p:cNvSpPr txBox="1"/>
          <p:nvPr>
            <p:ph idx="1" type="body"/>
          </p:nvPr>
        </p:nvSpPr>
        <p:spPr>
          <a:xfrm>
            <a:off x="324000" y="1690686"/>
            <a:ext cx="8494800" cy="4391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pic>
        <p:nvPicPr>
          <p:cNvPr id="185" name="Google Shape;185;p36"/>
          <p:cNvPicPr preferRelativeResize="0"/>
          <p:nvPr/>
        </p:nvPicPr>
        <p:blipFill>
          <a:blip r:embed="rId3">
            <a:alphaModFix/>
          </a:blip>
          <a:stretch>
            <a:fillRect/>
          </a:stretch>
        </p:blipFill>
        <p:spPr>
          <a:xfrm>
            <a:off x="268750" y="1684525"/>
            <a:ext cx="8606501" cy="3488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23850" y="2958250"/>
            <a:ext cx="8496300" cy="75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2"/>
              </a:buClr>
              <a:buFont typeface="Arial"/>
              <a:buNone/>
            </a:pPr>
            <a:r>
              <a:rPr lang="en-US" sz="3200"/>
              <a:t>Maybe next time</a:t>
            </a:r>
            <a:endParaRPr b="1" i="0" sz="3200" u="none" cap="none" strike="noStrike">
              <a:solidFill>
                <a:schemeClr val="accen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Dataset Cleaning</a:t>
            </a:r>
            <a:endParaRPr b="1" i="0" sz="3200" u="none" cap="none" strike="noStrike">
              <a:solidFill>
                <a:schemeClr val="accent2"/>
              </a:solidFill>
              <a:latin typeface="Arial"/>
              <a:ea typeface="Arial"/>
              <a:cs typeface="Arial"/>
              <a:sym typeface="Arial"/>
            </a:endParaRPr>
          </a:p>
        </p:txBody>
      </p:sp>
      <p:sp>
        <p:nvSpPr>
          <p:cNvPr id="196" name="Google Shape;196;p38"/>
          <p:cNvSpPr txBox="1"/>
          <p:nvPr>
            <p:ph idx="1" type="body"/>
          </p:nvPr>
        </p:nvSpPr>
        <p:spPr>
          <a:xfrm>
            <a:off x="324000" y="1690686"/>
            <a:ext cx="8494713" cy="4391026"/>
          </a:xfrm>
          <a:prstGeom prst="rect">
            <a:avLst/>
          </a:prstGeom>
          <a:noFill/>
          <a:ln>
            <a:noFill/>
          </a:ln>
        </p:spPr>
        <p:txBody>
          <a:bodyPr anchorCtr="0" anchor="ctr" bIns="0" lIns="0" spcFirstLastPara="1" rIns="0" wrap="square" tIns="0">
            <a:noAutofit/>
          </a:bodyPr>
          <a:lstStyle/>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Identified the variables required and removed the irrelevant ones</a:t>
            </a:r>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Using R , we cleaned the remaining data, Identifying outliers and missing values.</a:t>
            </a:r>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We had Categorical Variables and converted them to dummy variables.</a:t>
            </a:r>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Finally we got the dataset with 49 dependent variables and Price</a:t>
            </a:r>
            <a:endParaRPr b="1" i="0" sz="1800" u="none" cap="none" strike="noStrike">
              <a:solidFill>
                <a:schemeClr val="dk1"/>
              </a:solidFill>
              <a:latin typeface="Arial"/>
              <a:ea typeface="Arial"/>
              <a:cs typeface="Arial"/>
              <a:sym typeface="Arial"/>
            </a:endParaRPr>
          </a:p>
        </p:txBody>
      </p:sp>
      <p:sp>
        <p:nvSpPr>
          <p:cNvPr id="197" name="Google Shape;197;p38"/>
          <p:cNvSpPr txBox="1"/>
          <p:nvPr/>
        </p:nvSpPr>
        <p:spPr>
          <a:xfrm>
            <a:off x="3900487" y="3143250"/>
            <a:ext cx="65" cy="276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BeforeCleanHeatMap.png" id="203" name="Google Shape;203;p39"/>
          <p:cNvPicPr preferRelativeResize="0"/>
          <p:nvPr/>
        </p:nvPicPr>
        <p:blipFill rotWithShape="1">
          <a:blip r:embed="rId3">
            <a:alphaModFix/>
          </a:blip>
          <a:srcRect b="0" l="12090" r="-12089" t="0"/>
          <a:stretch/>
        </p:blipFill>
        <p:spPr>
          <a:xfrm>
            <a:off x="152400" y="1221850"/>
            <a:ext cx="8839200" cy="4124960"/>
          </a:xfrm>
          <a:prstGeom prst="rect">
            <a:avLst/>
          </a:prstGeom>
          <a:noFill/>
          <a:ln>
            <a:noFill/>
          </a:ln>
        </p:spPr>
      </p:pic>
      <p:sp>
        <p:nvSpPr>
          <p:cNvPr id="204" name="Google Shape;204;p39"/>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Heat Map showing Missing values</a:t>
            </a:r>
            <a:endParaRPr b="1" i="0" sz="3200" u="none" cap="none" strike="noStrike">
              <a:solidFill>
                <a:schemeClr val="accen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descr="AfterCleanHeatMap.png" id="210" name="Google Shape;210;p40"/>
          <p:cNvPicPr preferRelativeResize="0"/>
          <p:nvPr/>
        </p:nvPicPr>
        <p:blipFill>
          <a:blip r:embed="rId3">
            <a:alphaModFix/>
          </a:blip>
          <a:stretch>
            <a:fillRect/>
          </a:stretch>
        </p:blipFill>
        <p:spPr>
          <a:xfrm>
            <a:off x="152400" y="847075"/>
            <a:ext cx="8839200" cy="5528324"/>
          </a:xfrm>
          <a:prstGeom prst="rect">
            <a:avLst/>
          </a:prstGeom>
          <a:noFill/>
          <a:ln>
            <a:noFill/>
          </a:ln>
        </p:spPr>
      </p:pic>
      <p:sp>
        <p:nvSpPr>
          <p:cNvPr id="211" name="Google Shape;211;p40"/>
          <p:cNvSpPr txBox="1"/>
          <p:nvPr>
            <p:ph type="title"/>
          </p:nvPr>
        </p:nvSpPr>
        <p:spPr>
          <a:xfrm>
            <a:off x="323850" y="225675"/>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Heat Map of the cleaned Data</a:t>
            </a:r>
            <a:endParaRPr b="1" i="0" sz="3200" u="none" cap="none" strike="noStrike">
              <a:solidFill>
                <a:schemeClr val="accen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23850" y="354525"/>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The amenity feature</a:t>
            </a:r>
            <a:endParaRPr b="1" i="0" sz="3200" u="none" cap="none" strike="noStrike">
              <a:solidFill>
                <a:schemeClr val="accent2"/>
              </a:solidFill>
              <a:latin typeface="Arial"/>
              <a:ea typeface="Arial"/>
              <a:cs typeface="Arial"/>
              <a:sym typeface="Arial"/>
            </a:endParaRPr>
          </a:p>
        </p:txBody>
      </p:sp>
      <p:pic>
        <p:nvPicPr>
          <p:cNvPr id="218" name="Google Shape;218;p41"/>
          <p:cNvPicPr preferRelativeResize="0"/>
          <p:nvPr/>
        </p:nvPicPr>
        <p:blipFill>
          <a:blip r:embed="rId3">
            <a:alphaModFix/>
          </a:blip>
          <a:stretch>
            <a:fillRect/>
          </a:stretch>
        </p:blipFill>
        <p:spPr>
          <a:xfrm>
            <a:off x="152400" y="1737925"/>
            <a:ext cx="8839200" cy="3639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23850" y="225675"/>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The frequency plot</a:t>
            </a:r>
            <a:endParaRPr b="1" i="0" sz="3200" u="none" cap="none" strike="noStrike">
              <a:solidFill>
                <a:schemeClr val="accent2"/>
              </a:solidFill>
              <a:latin typeface="Arial"/>
              <a:ea typeface="Arial"/>
              <a:cs typeface="Arial"/>
              <a:sym typeface="Arial"/>
            </a:endParaRPr>
          </a:p>
        </p:txBody>
      </p:sp>
      <p:sp>
        <p:nvSpPr>
          <p:cNvPr id="225" name="Google Shape;225;p42"/>
          <p:cNvSpPr txBox="1"/>
          <p:nvPr/>
        </p:nvSpPr>
        <p:spPr>
          <a:xfrm>
            <a:off x="949800" y="3049600"/>
            <a:ext cx="7244400" cy="9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u="sng">
                <a:solidFill>
                  <a:schemeClr val="hlink"/>
                </a:solidFill>
                <a:hlinkClick r:id="rId3"/>
              </a:rPr>
              <a:t>http://lab.vatnani.com/pyplot.html</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323850" y="225675"/>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PCA analysis on the features</a:t>
            </a:r>
            <a:endParaRPr b="1" i="0" sz="3200" u="none" cap="none" strike="noStrike">
              <a:solidFill>
                <a:schemeClr val="accent2"/>
              </a:solidFill>
              <a:latin typeface="Arial"/>
              <a:ea typeface="Arial"/>
              <a:cs typeface="Arial"/>
              <a:sym typeface="Arial"/>
            </a:endParaRPr>
          </a:p>
        </p:txBody>
      </p:sp>
      <p:pic>
        <p:nvPicPr>
          <p:cNvPr id="232" name="Google Shape;232;p43"/>
          <p:cNvPicPr preferRelativeResize="0"/>
          <p:nvPr/>
        </p:nvPicPr>
        <p:blipFill>
          <a:blip r:embed="rId3">
            <a:alphaModFix/>
          </a:blip>
          <a:stretch>
            <a:fillRect/>
          </a:stretch>
        </p:blipFill>
        <p:spPr>
          <a:xfrm>
            <a:off x="152400" y="1133775"/>
            <a:ext cx="8839200" cy="53035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BeforeCleanPrice_qqplot.png" id="238" name="Google Shape;238;p44"/>
          <p:cNvPicPr preferRelativeResize="0"/>
          <p:nvPr/>
        </p:nvPicPr>
        <p:blipFill>
          <a:blip r:embed="rId3">
            <a:alphaModFix/>
          </a:blip>
          <a:stretch>
            <a:fillRect/>
          </a:stretch>
        </p:blipFill>
        <p:spPr>
          <a:xfrm>
            <a:off x="381000" y="1171098"/>
            <a:ext cx="8382000" cy="45158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Agenda</a:t>
            </a:r>
            <a:endParaRPr/>
          </a:p>
        </p:txBody>
      </p:sp>
      <p:sp>
        <p:nvSpPr>
          <p:cNvPr id="127" name="Google Shape;127;p27"/>
          <p:cNvSpPr txBox="1"/>
          <p:nvPr>
            <p:ph idx="1" type="body"/>
          </p:nvPr>
        </p:nvSpPr>
        <p:spPr>
          <a:xfrm>
            <a:off x="323850" y="1590674"/>
            <a:ext cx="8494713" cy="4391026"/>
          </a:xfrm>
          <a:prstGeom prst="rect">
            <a:avLst/>
          </a:prstGeom>
          <a:noFill/>
          <a:ln>
            <a:noFill/>
          </a:ln>
        </p:spPr>
        <p:txBody>
          <a:bodyPr anchorCtr="0" anchor="t" bIns="0" lIns="0" spcFirstLastPara="1" rIns="0" wrap="square" tIns="0">
            <a:noAutofit/>
          </a:bodyPr>
          <a:lstStyle/>
          <a:p>
            <a:pPr indent="-285750" lvl="0" marL="285750" marR="0" rtl="0" algn="l">
              <a:lnSpc>
                <a:spcPct val="100000"/>
              </a:lnSpc>
              <a:spcBef>
                <a:spcPts val="0"/>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Introduction</a:t>
            </a:r>
            <a:endParaRPr/>
          </a:p>
          <a:p>
            <a:pPr indent="-285750" lvl="0" marL="285750" marR="0" rtl="0" algn="l">
              <a:lnSpc>
                <a:spcPct val="100000"/>
              </a:lnSpc>
              <a:spcBef>
                <a:spcPts val="1625"/>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Question of Interest</a:t>
            </a:r>
            <a:endParaRPr/>
          </a:p>
          <a:p>
            <a:pPr indent="-285750" lvl="0" marL="285750" marR="0" rtl="0" algn="l">
              <a:lnSpc>
                <a:spcPct val="100000"/>
              </a:lnSpc>
              <a:spcBef>
                <a:spcPts val="1625"/>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Data Cleaning</a:t>
            </a:r>
            <a:endParaRPr b="1" i="0" sz="3200" u="none" cap="none" strike="noStrike">
              <a:solidFill>
                <a:schemeClr val="dk1"/>
              </a:solidFill>
              <a:latin typeface="Arial"/>
              <a:ea typeface="Arial"/>
              <a:cs typeface="Arial"/>
              <a:sym typeface="Arial"/>
            </a:endParaRPr>
          </a:p>
          <a:p>
            <a:pPr indent="-285750" lvl="0" marL="285750" marR="0" rtl="0" algn="l">
              <a:lnSpc>
                <a:spcPct val="100000"/>
              </a:lnSpc>
              <a:spcBef>
                <a:spcPts val="1625"/>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Methods Used</a:t>
            </a:r>
            <a:endParaRPr/>
          </a:p>
          <a:p>
            <a:pPr indent="-285750" lvl="0" marL="285750" marR="0" rtl="0" algn="l">
              <a:lnSpc>
                <a:spcPct val="100000"/>
              </a:lnSpc>
              <a:spcBef>
                <a:spcPts val="1625"/>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Comparison &amp; Interpretation </a:t>
            </a:r>
            <a:endParaRPr/>
          </a:p>
          <a:p>
            <a:pPr indent="-285750" lvl="0" marL="285750" marR="0" rtl="0" algn="l">
              <a:lnSpc>
                <a:spcPct val="100000"/>
              </a:lnSpc>
              <a:spcBef>
                <a:spcPts val="1625"/>
              </a:spcBef>
              <a:spcAft>
                <a:spcPts val="0"/>
              </a:spcAft>
              <a:buClr>
                <a:schemeClr val="accent1"/>
              </a:buClr>
              <a:buSzPts val="2560"/>
              <a:buFont typeface="Arial"/>
              <a:buChar char="•"/>
            </a:pPr>
            <a:r>
              <a:rPr b="1" i="0" lang="en-US" sz="3200" u="none" cap="none" strike="noStrike">
                <a:solidFill>
                  <a:schemeClr val="dk1"/>
                </a:solidFill>
                <a:latin typeface="Arial"/>
                <a:ea typeface="Arial"/>
                <a:cs typeface="Arial"/>
                <a:sym typeface="Arial"/>
              </a:rPr>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descr="AfterCleanPriceqq_plot.png" id="244" name="Google Shape;244;p45"/>
          <p:cNvPicPr preferRelativeResize="0"/>
          <p:nvPr/>
        </p:nvPicPr>
        <p:blipFill>
          <a:blip r:embed="rId3">
            <a:alphaModFix/>
          </a:blip>
          <a:stretch>
            <a:fillRect/>
          </a:stretch>
        </p:blipFill>
        <p:spPr>
          <a:xfrm>
            <a:off x="152400" y="482600"/>
            <a:ext cx="8839200" cy="589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46"/>
          <p:cNvPicPr preferRelativeResize="0"/>
          <p:nvPr/>
        </p:nvPicPr>
        <p:blipFill>
          <a:blip r:embed="rId3">
            <a:alphaModFix/>
          </a:blip>
          <a:stretch>
            <a:fillRect/>
          </a:stretch>
        </p:blipFill>
        <p:spPr>
          <a:xfrm>
            <a:off x="471488" y="1019488"/>
            <a:ext cx="8201025" cy="5133975"/>
          </a:xfrm>
          <a:prstGeom prst="rect">
            <a:avLst/>
          </a:prstGeom>
          <a:noFill/>
          <a:ln>
            <a:noFill/>
          </a:ln>
        </p:spPr>
      </p:pic>
      <p:sp>
        <p:nvSpPr>
          <p:cNvPr id="251" name="Google Shape;251;p46"/>
          <p:cNvSpPr txBox="1"/>
          <p:nvPr/>
        </p:nvSpPr>
        <p:spPr>
          <a:xfrm>
            <a:off x="644900" y="424700"/>
            <a:ext cx="79434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Price Before cleaning</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7"/>
          <p:cNvPicPr preferRelativeResize="0"/>
          <p:nvPr/>
        </p:nvPicPr>
        <p:blipFill>
          <a:blip r:embed="rId3">
            <a:alphaModFix/>
          </a:blip>
          <a:stretch>
            <a:fillRect/>
          </a:stretch>
        </p:blipFill>
        <p:spPr>
          <a:xfrm>
            <a:off x="152400" y="553300"/>
            <a:ext cx="8839200" cy="5892800"/>
          </a:xfrm>
          <a:prstGeom prst="rect">
            <a:avLst/>
          </a:prstGeom>
          <a:noFill/>
          <a:ln>
            <a:noFill/>
          </a:ln>
        </p:spPr>
      </p:pic>
      <p:sp>
        <p:nvSpPr>
          <p:cNvPr id="258" name="Google Shape;258;p47"/>
          <p:cNvSpPr txBox="1"/>
          <p:nvPr/>
        </p:nvSpPr>
        <p:spPr>
          <a:xfrm>
            <a:off x="723550" y="314575"/>
            <a:ext cx="77859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Price after cleaning</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descr="unclean boxplot.png" id="264" name="Google Shape;264;p48"/>
          <p:cNvPicPr preferRelativeResize="0"/>
          <p:nvPr/>
        </p:nvPicPr>
        <p:blipFill>
          <a:blip r:embed="rId3">
            <a:alphaModFix/>
          </a:blip>
          <a:stretch>
            <a:fillRect/>
          </a:stretch>
        </p:blipFill>
        <p:spPr>
          <a:xfrm>
            <a:off x="152400" y="152400"/>
            <a:ext cx="8296275" cy="3276600"/>
          </a:xfrm>
          <a:prstGeom prst="rect">
            <a:avLst/>
          </a:prstGeom>
          <a:noFill/>
          <a:ln>
            <a:noFill/>
          </a:ln>
        </p:spPr>
      </p:pic>
      <p:pic>
        <p:nvPicPr>
          <p:cNvPr descr="cleaned boxplot.png" id="265" name="Google Shape;265;p48"/>
          <p:cNvPicPr preferRelativeResize="0"/>
          <p:nvPr/>
        </p:nvPicPr>
        <p:blipFill>
          <a:blip r:embed="rId4">
            <a:alphaModFix/>
          </a:blip>
          <a:stretch>
            <a:fillRect/>
          </a:stretch>
        </p:blipFill>
        <p:spPr>
          <a:xfrm>
            <a:off x="237275" y="3429000"/>
            <a:ext cx="8296275" cy="312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descr="MCAPlotThreeCategories.png" id="271" name="Google Shape;271;p49"/>
          <p:cNvPicPr preferRelativeResize="0"/>
          <p:nvPr/>
        </p:nvPicPr>
        <p:blipFill>
          <a:blip r:embed="rId3">
            <a:alphaModFix/>
          </a:blip>
          <a:stretch>
            <a:fillRect/>
          </a:stretch>
        </p:blipFill>
        <p:spPr>
          <a:xfrm>
            <a:off x="752450" y="1141800"/>
            <a:ext cx="7861899" cy="5241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50"/>
          <p:cNvPicPr preferRelativeResize="0"/>
          <p:nvPr/>
        </p:nvPicPr>
        <p:blipFill>
          <a:blip r:embed="rId3">
            <a:alphaModFix/>
          </a:blip>
          <a:stretch>
            <a:fillRect/>
          </a:stretch>
        </p:blipFill>
        <p:spPr>
          <a:xfrm>
            <a:off x="338688" y="606788"/>
            <a:ext cx="8466624" cy="5644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1"/>
          <p:cNvSpPr txBox="1"/>
          <p:nvPr>
            <p:ph type="title"/>
          </p:nvPr>
        </p:nvSpPr>
        <p:spPr>
          <a:xfrm>
            <a:off x="323850" y="416375"/>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GG Plot for Price</a:t>
            </a:r>
            <a:endParaRPr/>
          </a:p>
        </p:txBody>
      </p:sp>
      <p:pic>
        <p:nvPicPr>
          <p:cNvPr id="284" name="Google Shape;284;p51"/>
          <p:cNvPicPr preferRelativeResize="0"/>
          <p:nvPr/>
        </p:nvPicPr>
        <p:blipFill>
          <a:blip r:embed="rId3">
            <a:alphaModFix/>
          </a:blip>
          <a:stretch>
            <a:fillRect/>
          </a:stretch>
        </p:blipFill>
        <p:spPr>
          <a:xfrm>
            <a:off x="1041037" y="1298925"/>
            <a:ext cx="7061924" cy="5192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descr="summary for data.PNG" id="290" name="Google Shape;290;p52"/>
          <p:cNvPicPr preferRelativeResize="0"/>
          <p:nvPr/>
        </p:nvPicPr>
        <p:blipFill>
          <a:blip r:embed="rId3">
            <a:alphaModFix/>
          </a:blip>
          <a:stretch>
            <a:fillRect/>
          </a:stretch>
        </p:blipFill>
        <p:spPr>
          <a:xfrm>
            <a:off x="152400" y="1101050"/>
            <a:ext cx="8991602" cy="4533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53"/>
          <p:cNvPicPr preferRelativeResize="0"/>
          <p:nvPr/>
        </p:nvPicPr>
        <p:blipFill>
          <a:blip r:embed="rId3">
            <a:alphaModFix/>
          </a:blip>
          <a:stretch>
            <a:fillRect/>
          </a:stretch>
        </p:blipFill>
        <p:spPr>
          <a:xfrm>
            <a:off x="153000" y="440425"/>
            <a:ext cx="8838026" cy="566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54"/>
          <p:cNvPicPr preferRelativeResize="0"/>
          <p:nvPr/>
        </p:nvPicPr>
        <p:blipFill>
          <a:blip r:embed="rId3">
            <a:alphaModFix/>
          </a:blip>
          <a:stretch>
            <a:fillRect/>
          </a:stretch>
        </p:blipFill>
        <p:spPr>
          <a:xfrm>
            <a:off x="849550" y="320525"/>
            <a:ext cx="7444875" cy="6251775"/>
          </a:xfrm>
          <a:prstGeom prst="rect">
            <a:avLst/>
          </a:prstGeom>
          <a:noFill/>
          <a:ln>
            <a:noFill/>
          </a:ln>
        </p:spPr>
      </p:pic>
      <p:sp>
        <p:nvSpPr>
          <p:cNvPr id="303" name="Google Shape;303;p54"/>
          <p:cNvSpPr txBox="1"/>
          <p:nvPr>
            <p:ph type="title"/>
          </p:nvPr>
        </p:nvSpPr>
        <p:spPr>
          <a:xfrm>
            <a:off x="323850" y="26210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Correlation</a:t>
            </a:r>
            <a:endParaRPr/>
          </a:p>
          <a:p>
            <a:pPr indent="0" lvl="0" marL="0" rtl="0" algn="l">
              <a:spcBef>
                <a:spcPts val="0"/>
              </a:spcBef>
              <a:spcAft>
                <a:spcPts val="0"/>
              </a:spcAft>
              <a:buNone/>
            </a:pPr>
            <a:r>
              <a:rPr lang="en-US"/>
              <a:t>Matrix: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Introduction</a:t>
            </a:r>
            <a:endParaRPr b="1" i="0" sz="3200" u="none" cap="none" strike="noStrike">
              <a:solidFill>
                <a:schemeClr val="accent2"/>
              </a:solidFill>
              <a:latin typeface="Arial"/>
              <a:ea typeface="Arial"/>
              <a:cs typeface="Arial"/>
              <a:sym typeface="Arial"/>
            </a:endParaRPr>
          </a:p>
        </p:txBody>
      </p:sp>
      <p:sp>
        <p:nvSpPr>
          <p:cNvPr id="133" name="Google Shape;133;p28"/>
          <p:cNvSpPr txBox="1"/>
          <p:nvPr>
            <p:ph idx="1" type="body"/>
          </p:nvPr>
        </p:nvSpPr>
        <p:spPr>
          <a:xfrm>
            <a:off x="323850" y="925829"/>
            <a:ext cx="8494713" cy="5243512"/>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Font typeface="Arial"/>
              <a:buNone/>
            </a:pPr>
            <a:r>
              <a:rPr b="1" i="1" lang="en-US" sz="3200" u="none" cap="none" strike="noStrike">
                <a:solidFill>
                  <a:schemeClr val="dk1"/>
                </a:solidFill>
                <a:latin typeface="Arial"/>
                <a:ea typeface="Arial"/>
                <a:cs typeface="Arial"/>
                <a:sym typeface="Arial"/>
              </a:rPr>
              <a:t>Airbnb is an online marketplace and hospitality service, enabling people to lease or rent - short term lodging including vacation rentals, apartment rentals, homestays, hostel beds or hotel rooms</a:t>
            </a:r>
            <a:endParaRPr b="1" i="1" sz="32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5"/>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MLR - Forward Selection</a:t>
            </a:r>
            <a:endParaRPr/>
          </a:p>
        </p:txBody>
      </p:sp>
      <p:pic>
        <p:nvPicPr>
          <p:cNvPr id="310" name="Google Shape;310;p55"/>
          <p:cNvPicPr preferRelativeResize="0"/>
          <p:nvPr/>
        </p:nvPicPr>
        <p:blipFill>
          <a:blip r:embed="rId3">
            <a:alphaModFix/>
          </a:blip>
          <a:stretch>
            <a:fillRect/>
          </a:stretch>
        </p:blipFill>
        <p:spPr>
          <a:xfrm>
            <a:off x="323850" y="1268000"/>
            <a:ext cx="5501625" cy="5238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MLR - Final Model and RMSE</a:t>
            </a:r>
            <a:endParaRPr/>
          </a:p>
        </p:txBody>
      </p:sp>
      <p:pic>
        <p:nvPicPr>
          <p:cNvPr id="317" name="Google Shape;317;p56"/>
          <p:cNvPicPr preferRelativeResize="0"/>
          <p:nvPr/>
        </p:nvPicPr>
        <p:blipFill>
          <a:blip r:embed="rId3">
            <a:alphaModFix/>
          </a:blip>
          <a:stretch>
            <a:fillRect/>
          </a:stretch>
        </p:blipFill>
        <p:spPr>
          <a:xfrm>
            <a:off x="323850" y="1257450"/>
            <a:ext cx="5973274" cy="5197750"/>
          </a:xfrm>
          <a:prstGeom prst="rect">
            <a:avLst/>
          </a:prstGeom>
          <a:noFill/>
          <a:ln>
            <a:noFill/>
          </a:ln>
        </p:spPr>
      </p:pic>
      <p:pic>
        <p:nvPicPr>
          <p:cNvPr id="318" name="Google Shape;318;p56"/>
          <p:cNvPicPr preferRelativeResize="0"/>
          <p:nvPr/>
        </p:nvPicPr>
        <p:blipFill>
          <a:blip r:embed="rId4">
            <a:alphaModFix/>
          </a:blip>
          <a:stretch>
            <a:fillRect/>
          </a:stretch>
        </p:blipFill>
        <p:spPr>
          <a:xfrm>
            <a:off x="4843375" y="3845150"/>
            <a:ext cx="4230375" cy="379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7"/>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Normality of Residuals Assumption</a:t>
            </a:r>
            <a:endParaRPr/>
          </a:p>
        </p:txBody>
      </p:sp>
      <p:pic>
        <p:nvPicPr>
          <p:cNvPr id="325" name="Google Shape;325;p57"/>
          <p:cNvPicPr preferRelativeResize="0"/>
          <p:nvPr/>
        </p:nvPicPr>
        <p:blipFill>
          <a:blip r:embed="rId3">
            <a:alphaModFix/>
          </a:blip>
          <a:stretch>
            <a:fillRect/>
          </a:stretch>
        </p:blipFill>
        <p:spPr>
          <a:xfrm>
            <a:off x="838200" y="1231950"/>
            <a:ext cx="7151750" cy="5317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8"/>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KNN</a:t>
            </a:r>
            <a:endParaRPr/>
          </a:p>
        </p:txBody>
      </p:sp>
      <p:pic>
        <p:nvPicPr>
          <p:cNvPr id="332" name="Google Shape;332;p58"/>
          <p:cNvPicPr preferRelativeResize="0"/>
          <p:nvPr/>
        </p:nvPicPr>
        <p:blipFill>
          <a:blip r:embed="rId3">
            <a:alphaModFix/>
          </a:blip>
          <a:stretch>
            <a:fillRect/>
          </a:stretch>
        </p:blipFill>
        <p:spPr>
          <a:xfrm>
            <a:off x="323850" y="1536750"/>
            <a:ext cx="8496300" cy="4322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9"/>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KNN visualization</a:t>
            </a:r>
            <a:endParaRPr/>
          </a:p>
        </p:txBody>
      </p:sp>
      <p:sp>
        <p:nvSpPr>
          <p:cNvPr id="339" name="Google Shape;339;p59"/>
          <p:cNvSpPr txBox="1"/>
          <p:nvPr/>
        </p:nvSpPr>
        <p:spPr>
          <a:xfrm>
            <a:off x="1102425" y="2985150"/>
            <a:ext cx="73449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u="sng">
                <a:solidFill>
                  <a:schemeClr val="hlink"/>
                </a:solidFill>
                <a:hlinkClick r:id="rId3"/>
              </a:rPr>
              <a:t>http://lab.vatnani.com/knn.html</a:t>
            </a:r>
            <a:endParaRPr sz="3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0"/>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KNN visualization on three features with the selected k</a:t>
            </a:r>
            <a:endParaRPr/>
          </a:p>
        </p:txBody>
      </p:sp>
      <p:sp>
        <p:nvSpPr>
          <p:cNvPr id="346" name="Google Shape;346;p60"/>
          <p:cNvSpPr txBox="1"/>
          <p:nvPr/>
        </p:nvSpPr>
        <p:spPr>
          <a:xfrm>
            <a:off x="491550" y="3085400"/>
            <a:ext cx="81609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u="sng">
                <a:solidFill>
                  <a:schemeClr val="hlink"/>
                </a:solidFill>
                <a:hlinkClick r:id="rId3"/>
              </a:rPr>
              <a:t>http://lab.vatnani.com/clusterOnThree.html</a:t>
            </a:r>
            <a:endParaRPr sz="3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CART - Fully grown Tree</a:t>
            </a:r>
            <a:endParaRPr b="1" i="0" sz="3200" u="none" cap="none" strike="noStrike">
              <a:solidFill>
                <a:schemeClr val="accent2"/>
              </a:solidFill>
              <a:latin typeface="Arial"/>
              <a:ea typeface="Arial"/>
              <a:cs typeface="Arial"/>
              <a:sym typeface="Arial"/>
            </a:endParaRPr>
          </a:p>
        </p:txBody>
      </p:sp>
      <p:sp>
        <p:nvSpPr>
          <p:cNvPr id="352" name="Google Shape;352;p61"/>
          <p:cNvSpPr txBox="1"/>
          <p:nvPr/>
        </p:nvSpPr>
        <p:spPr>
          <a:xfrm>
            <a:off x="3900487" y="3143250"/>
            <a:ext cx="65" cy="276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pic>
        <p:nvPicPr>
          <p:cNvPr id="353" name="Google Shape;353;p61"/>
          <p:cNvPicPr preferRelativeResize="0"/>
          <p:nvPr/>
        </p:nvPicPr>
        <p:blipFill>
          <a:blip r:embed="rId3">
            <a:alphaModFix/>
          </a:blip>
          <a:stretch>
            <a:fillRect/>
          </a:stretch>
        </p:blipFill>
        <p:spPr>
          <a:xfrm>
            <a:off x="834375" y="1444175"/>
            <a:ext cx="7985775" cy="460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2"/>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Cross-validation</a:t>
            </a:r>
            <a:endParaRPr/>
          </a:p>
        </p:txBody>
      </p:sp>
      <p:pic>
        <p:nvPicPr>
          <p:cNvPr id="360" name="Google Shape;360;p62"/>
          <p:cNvPicPr preferRelativeResize="0"/>
          <p:nvPr/>
        </p:nvPicPr>
        <p:blipFill>
          <a:blip r:embed="rId3">
            <a:alphaModFix/>
          </a:blip>
          <a:stretch>
            <a:fillRect/>
          </a:stretch>
        </p:blipFill>
        <p:spPr>
          <a:xfrm>
            <a:off x="152400" y="1231950"/>
            <a:ext cx="8839198" cy="4810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Best Pruned tree</a:t>
            </a:r>
            <a:endParaRPr/>
          </a:p>
        </p:txBody>
      </p:sp>
      <p:pic>
        <p:nvPicPr>
          <p:cNvPr id="367" name="Google Shape;367;p63"/>
          <p:cNvPicPr preferRelativeResize="0"/>
          <p:nvPr/>
        </p:nvPicPr>
        <p:blipFill>
          <a:blip r:embed="rId3">
            <a:alphaModFix/>
          </a:blip>
          <a:stretch>
            <a:fillRect/>
          </a:stretch>
        </p:blipFill>
        <p:spPr>
          <a:xfrm>
            <a:off x="152400" y="1231950"/>
            <a:ext cx="8475330" cy="5473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CART- Result</a:t>
            </a:r>
            <a:endParaRPr/>
          </a:p>
        </p:txBody>
      </p:sp>
      <p:graphicFrame>
        <p:nvGraphicFramePr>
          <p:cNvPr id="374" name="Google Shape;374;p64"/>
          <p:cNvGraphicFramePr/>
          <p:nvPr/>
        </p:nvGraphicFramePr>
        <p:xfrm>
          <a:off x="2548975" y="2271000"/>
          <a:ext cx="3000000" cy="3000000"/>
        </p:xfrm>
        <a:graphic>
          <a:graphicData uri="http://schemas.openxmlformats.org/drawingml/2006/table">
            <a:tbl>
              <a:tblPr>
                <a:noFill/>
                <a:tableStyleId>{7173EC0C-E47F-4E9F-9A52-02FD51AB6D75}</a:tableStyleId>
              </a:tblPr>
              <a:tblGrid>
                <a:gridCol w="2290050"/>
                <a:gridCol w="798850"/>
              </a:tblGrid>
              <a:tr h="293150">
                <a:tc gridSpan="2">
                  <a:txBody>
                    <a:bodyPr>
                      <a:noAutofit/>
                    </a:bodyPr>
                    <a:lstStyle/>
                    <a:p>
                      <a:pPr indent="0" lvl="0" marL="0" rtl="0" algn="ctr">
                        <a:lnSpc>
                          <a:spcPct val="115000"/>
                        </a:lnSpc>
                        <a:spcBef>
                          <a:spcPts val="0"/>
                        </a:spcBef>
                        <a:spcAft>
                          <a:spcPts val="0"/>
                        </a:spcAft>
                        <a:buNone/>
                      </a:pPr>
                      <a:r>
                        <a:rPr lang="en-US"/>
                        <a:t>Regression Trees RMSE Values</a:t>
                      </a:r>
                      <a:endParaRPr/>
                    </a:p>
                  </a:txBody>
                  <a:tcPr marT="9525" marB="95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EA9DB"/>
                    </a:solidFill>
                  </a:tcPr>
                </a:tc>
                <a:tc hMerge="1"/>
              </a:tr>
              <a:tr h="565375">
                <a:tc>
                  <a:txBody>
                    <a:bodyPr>
                      <a:noAutofit/>
                    </a:bodyPr>
                    <a:lstStyle/>
                    <a:p>
                      <a:pPr indent="0" lvl="0" marL="0" rtl="0" algn="ctr">
                        <a:lnSpc>
                          <a:spcPct val="115000"/>
                        </a:lnSpc>
                        <a:spcBef>
                          <a:spcPts val="0"/>
                        </a:spcBef>
                        <a:spcAft>
                          <a:spcPts val="0"/>
                        </a:spcAft>
                        <a:buNone/>
                      </a:pPr>
                      <a:r>
                        <a:rPr lang="en-US"/>
                        <a:t>Fully Grown Tree</a:t>
                      </a:r>
                      <a:endParaRPr/>
                    </a:p>
                  </a:txBody>
                  <a:tcPr marT="9525" marB="95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a:t>52.24</a:t>
                      </a:r>
                      <a:endParaRPr/>
                    </a:p>
                  </a:txBody>
                  <a:tcPr marT="9525" marB="95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r>
              <a:tr h="565375">
                <a:tc>
                  <a:txBody>
                    <a:bodyPr>
                      <a:noAutofit/>
                    </a:bodyPr>
                    <a:lstStyle/>
                    <a:p>
                      <a:pPr indent="0" lvl="0" marL="0" rtl="0" algn="ctr">
                        <a:lnSpc>
                          <a:spcPct val="115000"/>
                        </a:lnSpc>
                        <a:spcBef>
                          <a:spcPts val="0"/>
                        </a:spcBef>
                        <a:spcAft>
                          <a:spcPts val="0"/>
                        </a:spcAft>
                        <a:buNone/>
                      </a:pPr>
                      <a:r>
                        <a:rPr lang="en-US"/>
                        <a:t>Pruned Tree</a:t>
                      </a:r>
                      <a:endParaRPr/>
                    </a:p>
                  </a:txBody>
                  <a:tcPr marT="9525" marB="95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a:t>51.72</a:t>
                      </a:r>
                      <a:endParaRPr/>
                    </a:p>
                  </a:txBody>
                  <a:tcPr marT="9525" marB="95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9"/>
          <p:cNvPicPr preferRelativeResize="0"/>
          <p:nvPr/>
        </p:nvPicPr>
        <p:blipFill>
          <a:blip r:embed="rId3">
            <a:alphaModFix/>
          </a:blip>
          <a:stretch>
            <a:fillRect/>
          </a:stretch>
        </p:blipFill>
        <p:spPr>
          <a:xfrm>
            <a:off x="419900" y="1026550"/>
            <a:ext cx="8496301" cy="3744225"/>
          </a:xfrm>
          <a:prstGeom prst="rect">
            <a:avLst/>
          </a:prstGeom>
          <a:noFill/>
          <a:ln>
            <a:noFill/>
          </a:ln>
        </p:spPr>
      </p:pic>
      <p:sp>
        <p:nvSpPr>
          <p:cNvPr id="139" name="Google Shape;139;p29"/>
          <p:cNvSpPr txBox="1"/>
          <p:nvPr>
            <p:ph type="title"/>
          </p:nvPr>
        </p:nvSpPr>
        <p:spPr>
          <a:xfrm>
            <a:off x="159500" y="270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Data source</a:t>
            </a:r>
            <a:endParaRPr b="1" i="0" sz="3200" u="none" cap="none" strike="noStrike">
              <a:solidFill>
                <a:schemeClr val="accent2"/>
              </a:solidFill>
              <a:latin typeface="Arial"/>
              <a:ea typeface="Arial"/>
              <a:cs typeface="Arial"/>
              <a:sym typeface="Arial"/>
            </a:endParaRPr>
          </a:p>
        </p:txBody>
      </p:sp>
      <p:sp>
        <p:nvSpPr>
          <p:cNvPr id="140" name="Google Shape;140;p29"/>
          <p:cNvSpPr txBox="1"/>
          <p:nvPr>
            <p:ph idx="1" type="body"/>
          </p:nvPr>
        </p:nvSpPr>
        <p:spPr>
          <a:xfrm>
            <a:off x="419900" y="5085525"/>
            <a:ext cx="6864600" cy="1093200"/>
          </a:xfrm>
          <a:prstGeom prst="rect">
            <a:avLst/>
          </a:prstGeom>
          <a:noFill/>
          <a:ln>
            <a:noFill/>
          </a:ln>
        </p:spPr>
        <p:txBody>
          <a:bodyPr anchorCtr="0" anchor="ctr" bIns="0" lIns="0" spcFirstLastPara="1" rIns="0" wrap="square" tIns="0">
            <a:noAutofit/>
          </a:bodyPr>
          <a:lstStyle/>
          <a:p>
            <a:pPr indent="-342900" lvl="0" marL="457200" rtl="0" algn="l">
              <a:spcBef>
                <a:spcPts val="0"/>
              </a:spcBef>
              <a:spcAft>
                <a:spcPts val="0"/>
              </a:spcAft>
              <a:buSzPts val="1800"/>
              <a:buChar char="●"/>
            </a:pPr>
            <a:r>
              <a:rPr lang="en-US"/>
              <a:t>Dataset is obtained from Kaggle.com – Boston Airbnb</a:t>
            </a:r>
            <a:endParaRPr/>
          </a:p>
          <a:p>
            <a:pPr indent="0" lvl="0" marL="0" rtl="0" algn="l">
              <a:spcBef>
                <a:spcPts val="0"/>
              </a:spcBef>
              <a:spcAft>
                <a:spcPts val="0"/>
              </a:spcAft>
              <a:buNone/>
            </a:pPr>
            <a:br>
              <a:rPr lang="en-US"/>
            </a:br>
            <a:r>
              <a:rPr lang="en-US"/>
              <a:t>       </a:t>
            </a:r>
            <a:r>
              <a:rPr lang="en-US" u="sng">
                <a:solidFill>
                  <a:schemeClr val="hlink"/>
                </a:solidFill>
                <a:hlinkClick r:id="rId4"/>
              </a:rPr>
              <a:t>https://www.kaggle.com/airbnb/boston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5"/>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k-Means</a:t>
            </a:r>
            <a:r>
              <a:rPr lang="en-US" sz="3200"/>
              <a:t> (All attributes)</a:t>
            </a:r>
            <a:endParaRPr b="1" i="0" sz="3200" u="none" cap="none" strike="noStrike">
              <a:solidFill>
                <a:schemeClr val="accent2"/>
              </a:solidFill>
              <a:latin typeface="Arial"/>
              <a:ea typeface="Arial"/>
              <a:cs typeface="Arial"/>
              <a:sym typeface="Arial"/>
            </a:endParaRPr>
          </a:p>
        </p:txBody>
      </p:sp>
      <p:sp>
        <p:nvSpPr>
          <p:cNvPr id="380" name="Google Shape;380;p65"/>
          <p:cNvSpPr txBox="1"/>
          <p:nvPr>
            <p:ph idx="1" type="body"/>
          </p:nvPr>
        </p:nvSpPr>
        <p:spPr>
          <a:xfrm>
            <a:off x="324000" y="1690686"/>
            <a:ext cx="8494713" cy="439102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pic>
        <p:nvPicPr>
          <p:cNvPr id="381" name="Google Shape;381;p65"/>
          <p:cNvPicPr preferRelativeResize="0"/>
          <p:nvPr/>
        </p:nvPicPr>
        <p:blipFill>
          <a:blip r:embed="rId3">
            <a:alphaModFix/>
          </a:blip>
          <a:stretch>
            <a:fillRect/>
          </a:stretch>
        </p:blipFill>
        <p:spPr>
          <a:xfrm>
            <a:off x="0" y="2105758"/>
            <a:ext cx="9144000" cy="34242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k-Means </a:t>
            </a:r>
            <a:r>
              <a:rPr lang="en-US" sz="3200"/>
              <a:t>(All attributes)</a:t>
            </a:r>
            <a:endParaRPr b="1" i="0" sz="3200" u="none" cap="none" strike="noStrike">
              <a:solidFill>
                <a:schemeClr val="accent2"/>
              </a:solidFill>
              <a:latin typeface="Arial"/>
              <a:ea typeface="Arial"/>
              <a:cs typeface="Arial"/>
              <a:sym typeface="Arial"/>
            </a:endParaRPr>
          </a:p>
        </p:txBody>
      </p:sp>
      <p:sp>
        <p:nvSpPr>
          <p:cNvPr id="387" name="Google Shape;387;p66"/>
          <p:cNvSpPr txBox="1"/>
          <p:nvPr>
            <p:ph idx="1" type="body"/>
          </p:nvPr>
        </p:nvSpPr>
        <p:spPr>
          <a:xfrm>
            <a:off x="324000" y="1690686"/>
            <a:ext cx="8494800" cy="4391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pic>
        <p:nvPicPr>
          <p:cNvPr id="388" name="Google Shape;388;p66"/>
          <p:cNvPicPr preferRelativeResize="0"/>
          <p:nvPr/>
        </p:nvPicPr>
        <p:blipFill>
          <a:blip r:embed="rId3">
            <a:alphaModFix/>
          </a:blip>
          <a:stretch>
            <a:fillRect/>
          </a:stretch>
        </p:blipFill>
        <p:spPr>
          <a:xfrm>
            <a:off x="0" y="1336950"/>
            <a:ext cx="8999576" cy="4976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7"/>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k-Means </a:t>
            </a:r>
            <a:r>
              <a:rPr lang="en-US" sz="3200"/>
              <a:t>(5 attributes)</a:t>
            </a:r>
            <a:endParaRPr b="1" i="0" sz="3200" u="none" cap="none" strike="noStrike">
              <a:solidFill>
                <a:schemeClr val="accent2"/>
              </a:solidFill>
              <a:latin typeface="Arial"/>
              <a:ea typeface="Arial"/>
              <a:cs typeface="Arial"/>
              <a:sym typeface="Arial"/>
            </a:endParaRPr>
          </a:p>
        </p:txBody>
      </p:sp>
      <p:pic>
        <p:nvPicPr>
          <p:cNvPr id="394" name="Google Shape;394;p67"/>
          <p:cNvPicPr preferRelativeResize="0"/>
          <p:nvPr/>
        </p:nvPicPr>
        <p:blipFill>
          <a:blip r:embed="rId3">
            <a:alphaModFix/>
          </a:blip>
          <a:stretch>
            <a:fillRect/>
          </a:stretch>
        </p:blipFill>
        <p:spPr>
          <a:xfrm>
            <a:off x="1447800" y="1341125"/>
            <a:ext cx="6065525" cy="5174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8"/>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k-Means</a:t>
            </a:r>
            <a:r>
              <a:rPr lang="en-US" sz="3200"/>
              <a:t> (5 attributes)</a:t>
            </a:r>
            <a:endParaRPr b="1" i="0" sz="3200" u="none" cap="none" strike="noStrike">
              <a:solidFill>
                <a:schemeClr val="accent2"/>
              </a:solidFill>
              <a:latin typeface="Arial"/>
              <a:ea typeface="Arial"/>
              <a:cs typeface="Arial"/>
              <a:sym typeface="Arial"/>
            </a:endParaRPr>
          </a:p>
        </p:txBody>
      </p:sp>
      <p:pic>
        <p:nvPicPr>
          <p:cNvPr id="400" name="Google Shape;400;p68"/>
          <p:cNvPicPr preferRelativeResize="0"/>
          <p:nvPr/>
        </p:nvPicPr>
        <p:blipFill>
          <a:blip r:embed="rId3">
            <a:alphaModFix/>
          </a:blip>
          <a:stretch>
            <a:fillRect/>
          </a:stretch>
        </p:blipFill>
        <p:spPr>
          <a:xfrm>
            <a:off x="152400" y="1612950"/>
            <a:ext cx="8839200" cy="3736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69"/>
          <p:cNvPicPr preferRelativeResize="0"/>
          <p:nvPr/>
        </p:nvPicPr>
        <p:blipFill>
          <a:blip r:embed="rId3">
            <a:alphaModFix/>
          </a:blip>
          <a:stretch>
            <a:fillRect/>
          </a:stretch>
        </p:blipFill>
        <p:spPr>
          <a:xfrm>
            <a:off x="4998725" y="1201937"/>
            <a:ext cx="2788300" cy="5336225"/>
          </a:xfrm>
          <a:prstGeom prst="rect">
            <a:avLst/>
          </a:prstGeom>
          <a:noFill/>
          <a:ln>
            <a:noFill/>
          </a:ln>
        </p:spPr>
      </p:pic>
      <p:pic>
        <p:nvPicPr>
          <p:cNvPr id="406" name="Google Shape;406;p69"/>
          <p:cNvPicPr preferRelativeResize="0"/>
          <p:nvPr/>
        </p:nvPicPr>
        <p:blipFill rotWithShape="1">
          <a:blip r:embed="rId4">
            <a:alphaModFix/>
          </a:blip>
          <a:srcRect b="0" l="0" r="0" t="9329"/>
          <a:stretch/>
        </p:blipFill>
        <p:spPr>
          <a:xfrm>
            <a:off x="546875" y="1252391"/>
            <a:ext cx="3235350" cy="5253925"/>
          </a:xfrm>
          <a:prstGeom prst="rect">
            <a:avLst/>
          </a:prstGeom>
          <a:noFill/>
          <a:ln>
            <a:noFill/>
          </a:ln>
        </p:spPr>
      </p:pic>
      <p:sp>
        <p:nvSpPr>
          <p:cNvPr id="407" name="Google Shape;407;p69"/>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000" u="none" cap="none" strike="noStrike">
                <a:solidFill>
                  <a:schemeClr val="accent2"/>
                </a:solidFill>
                <a:latin typeface="Arial"/>
                <a:ea typeface="Arial"/>
                <a:cs typeface="Arial"/>
                <a:sym typeface="Arial"/>
              </a:rPr>
              <a:t>Cluster Analysis - k-Means </a:t>
            </a:r>
            <a:r>
              <a:rPr lang="en-US" sz="3000"/>
              <a:t>(All vs. 5 attributes)</a:t>
            </a:r>
            <a:endParaRPr b="1" i="0" sz="3000" u="none" cap="none" strike="noStrike">
              <a:solidFill>
                <a:schemeClr val="accent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Dendrogram Input</a:t>
            </a:r>
            <a:endParaRPr b="1" i="0" sz="3200" u="none" cap="none" strike="noStrike">
              <a:solidFill>
                <a:schemeClr val="accent2"/>
              </a:solidFill>
              <a:latin typeface="Arial"/>
              <a:ea typeface="Arial"/>
              <a:cs typeface="Arial"/>
              <a:sym typeface="Arial"/>
            </a:endParaRPr>
          </a:p>
        </p:txBody>
      </p:sp>
      <p:pic>
        <p:nvPicPr>
          <p:cNvPr id="413" name="Google Shape;413;p70"/>
          <p:cNvPicPr preferRelativeResize="0"/>
          <p:nvPr/>
        </p:nvPicPr>
        <p:blipFill rotWithShape="1">
          <a:blip r:embed="rId3">
            <a:alphaModFix/>
          </a:blip>
          <a:srcRect b="0" l="0" r="40073" t="0"/>
          <a:stretch/>
        </p:blipFill>
        <p:spPr>
          <a:xfrm>
            <a:off x="1044600" y="1428675"/>
            <a:ext cx="7054776" cy="4842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Cluster Analysis - Dendrogram</a:t>
            </a:r>
            <a:endParaRPr b="1" i="0" sz="3200" u="none" cap="none" strike="noStrike">
              <a:solidFill>
                <a:schemeClr val="accent2"/>
              </a:solidFill>
              <a:latin typeface="Arial"/>
              <a:ea typeface="Arial"/>
              <a:cs typeface="Arial"/>
              <a:sym typeface="Arial"/>
            </a:endParaRPr>
          </a:p>
        </p:txBody>
      </p:sp>
      <p:pic>
        <p:nvPicPr>
          <p:cNvPr id="419" name="Google Shape;419;p71"/>
          <p:cNvPicPr preferRelativeResize="0"/>
          <p:nvPr/>
        </p:nvPicPr>
        <p:blipFill>
          <a:blip r:embed="rId3">
            <a:alphaModFix/>
          </a:blip>
          <a:stretch>
            <a:fillRect/>
          </a:stretch>
        </p:blipFill>
        <p:spPr>
          <a:xfrm>
            <a:off x="0" y="1532407"/>
            <a:ext cx="9144000" cy="4458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Comparison and Interpretation</a:t>
            </a:r>
            <a:endParaRPr b="1" i="0" sz="3200" u="none" cap="none" strike="noStrike">
              <a:solidFill>
                <a:schemeClr val="accent2"/>
              </a:solidFill>
              <a:latin typeface="Arial"/>
              <a:ea typeface="Arial"/>
              <a:cs typeface="Arial"/>
              <a:sym typeface="Arial"/>
            </a:endParaRPr>
          </a:p>
        </p:txBody>
      </p:sp>
      <p:sp>
        <p:nvSpPr>
          <p:cNvPr id="425" name="Google Shape;425;p72"/>
          <p:cNvSpPr txBox="1"/>
          <p:nvPr/>
        </p:nvSpPr>
        <p:spPr>
          <a:xfrm>
            <a:off x="3900487" y="3143250"/>
            <a:ext cx="65" cy="276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426" name="Google Shape;426;p72"/>
          <p:cNvGraphicFramePr/>
          <p:nvPr/>
        </p:nvGraphicFramePr>
        <p:xfrm>
          <a:off x="1507725" y="2112638"/>
          <a:ext cx="3000000" cy="3000000"/>
        </p:xfrm>
        <a:graphic>
          <a:graphicData uri="http://schemas.openxmlformats.org/drawingml/2006/table">
            <a:tbl>
              <a:tblPr>
                <a:noFill/>
                <a:tableStyleId>{6AE660A8-71D5-4DEA-A6F7-A9A018BAAA9F}</a:tableStyleId>
              </a:tblPr>
              <a:tblGrid>
                <a:gridCol w="2954450"/>
                <a:gridCol w="2954450"/>
              </a:tblGrid>
              <a:tr h="609075">
                <a:tc>
                  <a:txBody>
                    <a:bodyPr>
                      <a:noAutofit/>
                    </a:bodyPr>
                    <a:lstStyle/>
                    <a:p>
                      <a:pPr indent="0" lvl="0" marL="0" rtl="0" algn="ctr">
                        <a:spcBef>
                          <a:spcPts val="0"/>
                        </a:spcBef>
                        <a:spcAft>
                          <a:spcPts val="0"/>
                        </a:spcAft>
                        <a:buNone/>
                      </a:pPr>
                      <a:r>
                        <a:rPr b="1" lang="en-US"/>
                        <a:t>Model</a:t>
                      </a:r>
                      <a:endParaRPr b="1"/>
                    </a:p>
                  </a:txBody>
                  <a:tcPr marT="91425" marB="91425" marR="91425" marL="91425" anchor="ctr">
                    <a:solidFill>
                      <a:srgbClr val="D9EAD3"/>
                    </a:solidFill>
                  </a:tcPr>
                </a:tc>
                <a:tc>
                  <a:txBody>
                    <a:bodyPr>
                      <a:noAutofit/>
                    </a:bodyPr>
                    <a:lstStyle/>
                    <a:p>
                      <a:pPr indent="0" lvl="0" marL="0" rtl="0" algn="ctr">
                        <a:spcBef>
                          <a:spcPts val="0"/>
                        </a:spcBef>
                        <a:spcAft>
                          <a:spcPts val="0"/>
                        </a:spcAft>
                        <a:buNone/>
                      </a:pPr>
                      <a:r>
                        <a:rPr b="1" lang="en-US"/>
                        <a:t>RMSE</a:t>
                      </a:r>
                      <a:endParaRPr b="1"/>
                    </a:p>
                  </a:txBody>
                  <a:tcPr marT="91425" marB="91425" marR="91425" marL="91425" anchor="ctr">
                    <a:solidFill>
                      <a:srgbClr val="D9EAD3"/>
                    </a:solidFill>
                  </a:tcPr>
                </a:tc>
              </a:tr>
              <a:tr h="831050">
                <a:tc>
                  <a:txBody>
                    <a:bodyPr>
                      <a:noAutofit/>
                    </a:bodyPr>
                    <a:lstStyle/>
                    <a:p>
                      <a:pPr indent="0" lvl="0" marL="0" rtl="0" algn="ctr">
                        <a:spcBef>
                          <a:spcPts val="0"/>
                        </a:spcBef>
                        <a:spcAft>
                          <a:spcPts val="0"/>
                        </a:spcAft>
                        <a:buNone/>
                      </a:pPr>
                      <a:r>
                        <a:rPr lang="en-US"/>
                        <a:t>Multiple Linear Regression</a:t>
                      </a:r>
                      <a:endParaRPr/>
                    </a:p>
                  </a:txBody>
                  <a:tcPr marT="91425" marB="91425" marR="91425" marL="91425" anchor="ctr">
                    <a:solidFill>
                      <a:srgbClr val="FCE5CD"/>
                    </a:solidFill>
                  </a:tcPr>
                </a:tc>
                <a:tc>
                  <a:txBody>
                    <a:bodyPr>
                      <a:noAutofit/>
                    </a:bodyPr>
                    <a:lstStyle/>
                    <a:p>
                      <a:pPr indent="0" lvl="0" marL="0" rtl="0" algn="ctr">
                        <a:spcBef>
                          <a:spcPts val="0"/>
                        </a:spcBef>
                        <a:spcAft>
                          <a:spcPts val="0"/>
                        </a:spcAft>
                        <a:buNone/>
                      </a:pPr>
                      <a:r>
                        <a:rPr b="1" lang="en-US" u="sng"/>
                        <a:t>51.12</a:t>
                      </a:r>
                      <a:endParaRPr b="1" u="sng"/>
                    </a:p>
                  </a:txBody>
                  <a:tcPr marT="91425" marB="91425" marR="91425" marL="91425" anchor="ctr">
                    <a:solidFill>
                      <a:srgbClr val="FCE5CD"/>
                    </a:solidFill>
                  </a:tcPr>
                </a:tc>
              </a:tr>
              <a:tr h="609075">
                <a:tc>
                  <a:txBody>
                    <a:bodyPr>
                      <a:noAutofit/>
                    </a:bodyPr>
                    <a:lstStyle/>
                    <a:p>
                      <a:pPr indent="0" lvl="0" marL="0" rtl="0" algn="ctr">
                        <a:spcBef>
                          <a:spcPts val="0"/>
                        </a:spcBef>
                        <a:spcAft>
                          <a:spcPts val="0"/>
                        </a:spcAft>
                        <a:buNone/>
                      </a:pPr>
                      <a:r>
                        <a:rPr lang="en-US"/>
                        <a:t>Regression Trees</a:t>
                      </a:r>
                      <a:endParaRPr/>
                    </a:p>
                  </a:txBody>
                  <a:tcPr marT="91425" marB="91425" marR="91425" marL="91425" anchor="ctr">
                    <a:solidFill>
                      <a:srgbClr val="FCE5CD"/>
                    </a:solidFill>
                  </a:tcPr>
                </a:tc>
                <a:tc>
                  <a:txBody>
                    <a:bodyPr>
                      <a:noAutofit/>
                    </a:bodyPr>
                    <a:lstStyle/>
                    <a:p>
                      <a:pPr indent="0" lvl="0" marL="0" rtl="0" algn="ctr">
                        <a:spcBef>
                          <a:spcPts val="0"/>
                        </a:spcBef>
                        <a:spcAft>
                          <a:spcPts val="0"/>
                        </a:spcAft>
                        <a:buNone/>
                      </a:pPr>
                      <a:r>
                        <a:rPr lang="en-US"/>
                        <a:t>57.97</a:t>
                      </a:r>
                      <a:endParaRPr/>
                    </a:p>
                  </a:txBody>
                  <a:tcPr marT="91425" marB="91425" marR="91425" marL="91425" anchor="ctr">
                    <a:solidFill>
                      <a:srgbClr val="FCE5CD"/>
                    </a:solidFill>
                  </a:tcPr>
                </a:tc>
              </a:tr>
              <a:tr h="609075">
                <a:tc>
                  <a:txBody>
                    <a:bodyPr>
                      <a:noAutofit/>
                    </a:bodyPr>
                    <a:lstStyle/>
                    <a:p>
                      <a:pPr indent="0" lvl="0" marL="0" rtl="0" algn="ctr">
                        <a:spcBef>
                          <a:spcPts val="0"/>
                        </a:spcBef>
                        <a:spcAft>
                          <a:spcPts val="0"/>
                        </a:spcAft>
                        <a:buNone/>
                      </a:pPr>
                      <a:r>
                        <a:rPr lang="en-US"/>
                        <a:t>k-Nearest Neighbors </a:t>
                      </a:r>
                      <a:endParaRPr/>
                    </a:p>
                  </a:txBody>
                  <a:tcPr marT="91425" marB="91425" marR="91425" marL="91425" anchor="ctr">
                    <a:solidFill>
                      <a:srgbClr val="FCE5CD"/>
                    </a:solidFill>
                  </a:tcPr>
                </a:tc>
                <a:tc>
                  <a:txBody>
                    <a:bodyPr>
                      <a:noAutofit/>
                    </a:bodyPr>
                    <a:lstStyle/>
                    <a:p>
                      <a:pPr indent="0" lvl="0" marL="0" rtl="0" algn="ctr">
                        <a:spcBef>
                          <a:spcPts val="0"/>
                        </a:spcBef>
                        <a:spcAft>
                          <a:spcPts val="0"/>
                        </a:spcAft>
                        <a:buNone/>
                      </a:pPr>
                      <a:r>
                        <a:rPr lang="en-US"/>
                        <a:t>53.22</a:t>
                      </a:r>
                      <a:endParaRPr/>
                    </a:p>
                  </a:txBody>
                  <a:tcPr marT="91425" marB="91425" marR="91425" marL="91425" anchor="ctr">
                    <a:solidFill>
                      <a:srgbClr val="FCE5CD"/>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3"/>
          <p:cNvSpPr txBox="1"/>
          <p:nvPr>
            <p:ph type="title"/>
          </p:nvPr>
        </p:nvSpPr>
        <p:spPr>
          <a:xfrm>
            <a:off x="323850" y="323850"/>
            <a:ext cx="84963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Conclusion</a:t>
            </a:r>
            <a:endParaRPr/>
          </a:p>
        </p:txBody>
      </p:sp>
      <p:sp>
        <p:nvSpPr>
          <p:cNvPr id="433" name="Google Shape;433;p73"/>
          <p:cNvSpPr txBox="1"/>
          <p:nvPr>
            <p:ph idx="1" type="body"/>
          </p:nvPr>
        </p:nvSpPr>
        <p:spPr>
          <a:xfrm>
            <a:off x="324000" y="1690686"/>
            <a:ext cx="8494800" cy="4391100"/>
          </a:xfrm>
          <a:prstGeom prst="rect">
            <a:avLst/>
          </a:prstGeom>
        </p:spPr>
        <p:txBody>
          <a:bodyPr anchorCtr="0" anchor="t" bIns="91425" lIns="91425" spcFirstLastPara="1" rIns="91425" wrap="square" tIns="91425">
            <a:noAutofit/>
          </a:bodyPr>
          <a:lstStyle/>
          <a:p>
            <a:pPr indent="-317500" lvl="0" marL="457200" rtl="0" algn="l">
              <a:spcBef>
                <a:spcPts val="1625"/>
              </a:spcBef>
              <a:spcAft>
                <a:spcPts val="0"/>
              </a:spcAft>
              <a:buSzPts val="1400"/>
              <a:buChar char="●"/>
            </a:pPr>
            <a:r>
              <a:rPr lang="en-US"/>
              <a:t>We had 38 dummy variables in our dataset and 11 </a:t>
            </a:r>
            <a:r>
              <a:rPr lang="en-US"/>
              <a:t>continuous</a:t>
            </a:r>
            <a:r>
              <a:rPr lang="en-US"/>
              <a:t> variables</a:t>
            </a:r>
            <a:endParaRPr/>
          </a:p>
          <a:p>
            <a:pPr indent="-317500" lvl="0" marL="457200" rtl="0" algn="l">
              <a:spcBef>
                <a:spcPts val="0"/>
              </a:spcBef>
              <a:spcAft>
                <a:spcPts val="0"/>
              </a:spcAft>
              <a:buSzPts val="1400"/>
              <a:buChar char="●"/>
            </a:pPr>
            <a:r>
              <a:rPr lang="en-US"/>
              <a:t>In the end we had to choose a method as the defective one it would be very close between MLR and CART.</a:t>
            </a:r>
            <a:endParaRPr/>
          </a:p>
          <a:p>
            <a:pPr indent="-317500" lvl="0" marL="457200" rtl="0" algn="l">
              <a:spcBef>
                <a:spcPts val="0"/>
              </a:spcBef>
              <a:spcAft>
                <a:spcPts val="0"/>
              </a:spcAft>
              <a:buSzPts val="1400"/>
              <a:buChar char="●"/>
            </a:pPr>
            <a:r>
              <a:rPr lang="en-US"/>
              <a:t>We have decided to choose MLR method as it contains 18 variables.</a:t>
            </a:r>
            <a:endParaRPr b="0" sz="1100">
              <a:latin typeface="Calibri"/>
              <a:ea typeface="Calibri"/>
              <a:cs typeface="Calibri"/>
              <a:sym typeface="Calibri"/>
            </a:endParaRPr>
          </a:p>
          <a:p>
            <a:pPr indent="-317500" lvl="0" marL="457200" rtl="0" algn="l">
              <a:spcBef>
                <a:spcPts val="0"/>
              </a:spcBef>
              <a:spcAft>
                <a:spcPts val="0"/>
              </a:spcAft>
              <a:buSzPts val="1400"/>
              <a:buChar char="●"/>
            </a:pPr>
            <a:r>
              <a:rPr lang="en-US"/>
              <a:t>The multiple regression model built using 15 predictors is chosen as the best model for predicting the “Pricing” in Airbnb</a:t>
            </a:r>
            <a:endParaRPr/>
          </a:p>
          <a:p>
            <a:pPr indent="0" lvl="0" marL="0" rtl="0" algn="l">
              <a:spcBef>
                <a:spcPts val="1625"/>
              </a:spcBef>
              <a:spcAft>
                <a:spcPts val="0"/>
              </a:spcAft>
              <a:buNone/>
            </a:pPr>
            <a:r>
              <a:t/>
            </a:r>
            <a:endParaRPr/>
          </a:p>
          <a:p>
            <a:pPr indent="0" lvl="0" marL="0" rtl="0" algn="l">
              <a:spcBef>
                <a:spcPts val="1625"/>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4"/>
          <p:cNvSpPr txBox="1"/>
          <p:nvPr>
            <p:ph type="ctrTitle"/>
          </p:nvPr>
        </p:nvSpPr>
        <p:spPr>
          <a:xfrm>
            <a:off x="324000" y="2444400"/>
            <a:ext cx="8496000" cy="7386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4800" u="none" cap="none" strike="noStrike">
                <a:solidFill>
                  <a:schemeClr val="dk1"/>
                </a:solidFill>
                <a:latin typeface="Arial"/>
                <a:ea typeface="Arial"/>
                <a:cs typeface="Arial"/>
                <a:sym typeface="Aria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23850" y="323850"/>
            <a:ext cx="8496299" cy="7556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b="1" i="0" lang="en-US" sz="3200" u="none" cap="none" strike="noStrike">
                <a:solidFill>
                  <a:schemeClr val="accent2"/>
                </a:solidFill>
                <a:latin typeface="Arial"/>
                <a:ea typeface="Arial"/>
                <a:cs typeface="Arial"/>
                <a:sym typeface="Arial"/>
              </a:rPr>
              <a:t>Question of Interest</a:t>
            </a:r>
            <a:endParaRPr b="1" i="0" sz="3200" u="none" cap="none" strike="noStrike">
              <a:solidFill>
                <a:schemeClr val="accent2"/>
              </a:solidFill>
              <a:latin typeface="Arial"/>
              <a:ea typeface="Arial"/>
              <a:cs typeface="Arial"/>
              <a:sym typeface="Arial"/>
            </a:endParaRPr>
          </a:p>
        </p:txBody>
      </p:sp>
      <p:sp>
        <p:nvSpPr>
          <p:cNvPr id="146" name="Google Shape;146;p30"/>
          <p:cNvSpPr txBox="1"/>
          <p:nvPr>
            <p:ph idx="1" type="body"/>
          </p:nvPr>
        </p:nvSpPr>
        <p:spPr>
          <a:xfrm>
            <a:off x="324000" y="1690686"/>
            <a:ext cx="8494713" cy="439102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3200" u="none" cap="none" strike="noStrike">
                <a:solidFill>
                  <a:schemeClr val="dk1"/>
                </a:solidFill>
                <a:latin typeface="Arial"/>
                <a:ea typeface="Arial"/>
                <a:cs typeface="Arial"/>
                <a:sym typeface="Arial"/>
              </a:rPr>
              <a:t>Target Variable: </a:t>
            </a:r>
            <a:r>
              <a:rPr b="0" i="0" lang="en-US" sz="3200" u="none" cap="none" strike="noStrike">
                <a:solidFill>
                  <a:schemeClr val="dk1"/>
                </a:solidFill>
                <a:latin typeface="Arial"/>
                <a:ea typeface="Arial"/>
                <a:cs typeface="Arial"/>
                <a:sym typeface="Arial"/>
              </a:rPr>
              <a:t>Price</a:t>
            </a:r>
            <a:endParaRPr/>
          </a:p>
          <a:p>
            <a:pPr indent="0" lvl="0" marL="0" marR="0" rtl="0" algn="l">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1" i="0" lang="en-US" sz="3200" u="none" cap="none" strike="noStrike">
                <a:solidFill>
                  <a:schemeClr val="dk1"/>
                </a:solidFill>
                <a:latin typeface="Arial"/>
                <a:ea typeface="Arial"/>
                <a:cs typeface="Arial"/>
                <a:sym typeface="Arial"/>
              </a:rPr>
              <a:t>Question: </a:t>
            </a:r>
            <a:r>
              <a:rPr b="0" i="0" lang="en-US" sz="3200" u="none" cap="none" strike="noStrike">
                <a:solidFill>
                  <a:schemeClr val="dk1"/>
                </a:solidFill>
                <a:latin typeface="Arial"/>
                <a:ea typeface="Arial"/>
                <a:cs typeface="Arial"/>
                <a:sym typeface="Arial"/>
              </a:rPr>
              <a:t>What are the factors that determine the pricing of the accomodations listed </a:t>
            </a:r>
            <a:r>
              <a:rPr b="0" lang="en-US" sz="3200"/>
              <a:t>a</a:t>
            </a:r>
            <a:r>
              <a:rPr b="0" i="0" lang="en-US" sz="3200" u="none" cap="none" strike="noStrike">
                <a:solidFill>
                  <a:schemeClr val="dk1"/>
                </a:solidFill>
                <a:latin typeface="Arial"/>
                <a:ea typeface="Arial"/>
                <a:cs typeface="Arial"/>
                <a:sym typeface="Arial"/>
              </a:rPr>
              <a:t>t Airbnb?</a:t>
            </a:r>
            <a:endParaRPr/>
          </a:p>
          <a:p>
            <a:pPr indent="0" lvl="0" marL="0" marR="0" rtl="0" algn="l">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1" i="0" lang="en-US" sz="3200" u="none" cap="none" strike="noStrike">
                <a:solidFill>
                  <a:schemeClr val="dk1"/>
                </a:solidFill>
                <a:latin typeface="Arial"/>
                <a:ea typeface="Arial"/>
                <a:cs typeface="Arial"/>
                <a:sym typeface="Arial"/>
              </a:rPr>
              <a:t>Data Mining Methods Used: </a:t>
            </a:r>
            <a:r>
              <a:rPr b="0" i="0" lang="en-US" sz="3200" u="none" cap="none" strike="noStrike">
                <a:solidFill>
                  <a:schemeClr val="dk1"/>
                </a:solidFill>
                <a:latin typeface="Arial"/>
                <a:ea typeface="Arial"/>
                <a:cs typeface="Arial"/>
                <a:sym typeface="Arial"/>
              </a:rPr>
              <a:t>Prediction-CART, Knn, MLR and Cluster Analysis</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5"/>
          <p:cNvSpPr txBox="1"/>
          <p:nvPr>
            <p:ph type="ctrTitle"/>
          </p:nvPr>
        </p:nvSpPr>
        <p:spPr>
          <a:xfrm>
            <a:off x="324000" y="2444400"/>
            <a:ext cx="8496000" cy="73866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i="0" lang="en-US" sz="4800" u="none" cap="none" strike="noStrike">
                <a:solidFill>
                  <a:schemeClr val="dk1"/>
                </a:solidFill>
                <a:latin typeface="Arial"/>
                <a:ea typeface="Arial"/>
                <a:cs typeface="Arial"/>
                <a:sym typeface="Arial"/>
              </a:rPr>
              <a:t>Questions?</a:t>
            </a:r>
            <a:endParaRPr b="1" i="0" sz="4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23850" y="2993875"/>
            <a:ext cx="84963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Let’s have a nice look at the data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23850" y="2993875"/>
            <a:ext cx="8496300" cy="131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u="sng">
                <a:solidFill>
                  <a:schemeClr val="hlink"/>
                </a:solidFill>
                <a:hlinkClick r:id="rId3"/>
              </a:rPr>
              <a:t>https://public.tableau.com/profile/publish/Book3_5020/Dashboard1#!/publish-confirm</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23850" y="2993875"/>
            <a:ext cx="84963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Expanding the Dataset</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323850" y="323850"/>
            <a:ext cx="8496300" cy="75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Font typeface="Arial"/>
              <a:buNone/>
            </a:pPr>
            <a:r>
              <a:rPr lang="en-US" sz="3200"/>
              <a:t>Crawling the Airbnb API</a:t>
            </a:r>
            <a:endParaRPr b="1" i="0" sz="3200" u="none" cap="none" strike="noStrike">
              <a:solidFill>
                <a:schemeClr val="accent2"/>
              </a:solidFill>
              <a:latin typeface="Arial"/>
              <a:ea typeface="Arial"/>
              <a:cs typeface="Arial"/>
              <a:sym typeface="Arial"/>
            </a:endParaRPr>
          </a:p>
        </p:txBody>
      </p:sp>
      <p:sp>
        <p:nvSpPr>
          <p:cNvPr id="170" name="Google Shape;170;p34"/>
          <p:cNvSpPr txBox="1"/>
          <p:nvPr>
            <p:ph idx="1" type="body"/>
          </p:nvPr>
        </p:nvSpPr>
        <p:spPr>
          <a:xfrm>
            <a:off x="324000" y="1690686"/>
            <a:ext cx="8494800" cy="4391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3200" u="none" cap="none" strike="noStrike">
              <a:solidFill>
                <a:schemeClr val="dk1"/>
              </a:solidFill>
              <a:latin typeface="Arial"/>
              <a:ea typeface="Arial"/>
              <a:cs typeface="Arial"/>
              <a:sym typeface="Arial"/>
            </a:endParaRPr>
          </a:p>
        </p:txBody>
      </p:sp>
      <p:pic>
        <p:nvPicPr>
          <p:cNvPr id="171" name="Google Shape;171;p34"/>
          <p:cNvPicPr preferRelativeResize="0"/>
          <p:nvPr/>
        </p:nvPicPr>
        <p:blipFill rotWithShape="1">
          <a:blip r:embed="rId3">
            <a:alphaModFix/>
          </a:blip>
          <a:srcRect b="11868" l="2970" r="-2969" t="17985"/>
          <a:stretch/>
        </p:blipFill>
        <p:spPr>
          <a:xfrm>
            <a:off x="2643175" y="1385675"/>
            <a:ext cx="3857625" cy="48106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